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1"/>
  </p:sldMasterIdLst>
  <p:notesMasterIdLst>
    <p:notesMasterId r:id="rId29"/>
  </p:notesMasterIdLst>
  <p:sldIdLst>
    <p:sldId id="261" r:id="rId2"/>
    <p:sldId id="266" r:id="rId3"/>
    <p:sldId id="280" r:id="rId4"/>
    <p:sldId id="281" r:id="rId5"/>
    <p:sldId id="279" r:id="rId6"/>
    <p:sldId id="288" r:id="rId7"/>
    <p:sldId id="267" r:id="rId8"/>
    <p:sldId id="286" r:id="rId9"/>
    <p:sldId id="295" r:id="rId10"/>
    <p:sldId id="293" r:id="rId11"/>
    <p:sldId id="294" r:id="rId12"/>
    <p:sldId id="290" r:id="rId13"/>
    <p:sldId id="289" r:id="rId14"/>
    <p:sldId id="287" r:id="rId15"/>
    <p:sldId id="284" r:id="rId16"/>
    <p:sldId id="268" r:id="rId17"/>
    <p:sldId id="297" r:id="rId18"/>
    <p:sldId id="299" r:id="rId19"/>
    <p:sldId id="285" r:id="rId20"/>
    <p:sldId id="276" r:id="rId21"/>
    <p:sldId id="273" r:id="rId22"/>
    <p:sldId id="275" r:id="rId23"/>
    <p:sldId id="278" r:id="rId24"/>
    <p:sldId id="282" r:id="rId25"/>
    <p:sldId id="269" r:id="rId26"/>
    <p:sldId id="274" r:id="rId27"/>
    <p:sldId id="283"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1B0772-5B6C-4DDB-82B3-4D9BC302B1FA}" v="1228" dt="2019-12-20T16:48:12.587"/>
    <p1510:client id="{9DC3DFD0-7637-4664-AC20-0F0AA8474CF9}" v="85" dt="2019-12-20T09:23:00.080"/>
    <p1510:client id="{E2834DC5-0599-4253-AAEC-C12CC3DD0BC2}" v="3225" dt="2019-12-20T16:55:35.5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5CCA91-6B51-4818-A798-6BF62D33E711}" type="datetimeFigureOut">
              <a:rPr lang="en-US" smtClean="0"/>
              <a:t>12/20/2019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BA0513-CF9E-4B4D-82EB-73EB7FC7F9DA}" type="slidenum">
              <a:rPr lang="en-US" smtClean="0"/>
              <a:t>‹#›</a:t>
            </a:fld>
            <a:endParaRPr lang="en-US"/>
          </a:p>
        </p:txBody>
      </p:sp>
    </p:spTree>
    <p:extLst>
      <p:ext uri="{BB962C8B-B14F-4D97-AF65-F5344CB8AC3E}">
        <p14:creationId xmlns:p14="http://schemas.microsoft.com/office/powerpoint/2010/main" val="397946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036FD9C3-DC62-40FC-BDBD-297C796BA7F6}" type="datetimeFigureOut">
              <a:rPr lang="en-US" smtClean="0"/>
              <a:t>12/20/2019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D79EF6-A3D9-4D56-B286-813F677130C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4747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6FD9C3-DC62-40FC-BDBD-297C796BA7F6}" type="datetimeFigureOut">
              <a:rPr lang="en-US" smtClean="0"/>
              <a:t>12/20/2019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D79EF6-A3D9-4D56-B286-813F677130C9}" type="slidenum">
              <a:rPr lang="en-US" smtClean="0"/>
              <a:t>‹#›</a:t>
            </a:fld>
            <a:endParaRPr lang="en-US"/>
          </a:p>
        </p:txBody>
      </p:sp>
    </p:spTree>
    <p:extLst>
      <p:ext uri="{BB962C8B-B14F-4D97-AF65-F5344CB8AC3E}">
        <p14:creationId xmlns:p14="http://schemas.microsoft.com/office/powerpoint/2010/main" val="2375556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6FD9C3-DC62-40FC-BDBD-297C796BA7F6}" type="datetimeFigureOut">
              <a:rPr lang="en-US" smtClean="0"/>
              <a:t>12/20/2019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D79EF6-A3D9-4D56-B286-813F677130C9}" type="slidenum">
              <a:rPr lang="en-US" smtClean="0"/>
              <a:t>‹#›</a:t>
            </a:fld>
            <a:endParaRPr lang="en-US"/>
          </a:p>
        </p:txBody>
      </p:sp>
    </p:spTree>
    <p:extLst>
      <p:ext uri="{BB962C8B-B14F-4D97-AF65-F5344CB8AC3E}">
        <p14:creationId xmlns:p14="http://schemas.microsoft.com/office/powerpoint/2010/main" val="1490116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6FD9C3-DC62-40FC-BDBD-297C796BA7F6}" type="datetimeFigureOut">
              <a:rPr lang="en-US" smtClean="0"/>
              <a:t>12/20/2019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D79EF6-A3D9-4D56-B286-813F677130C9}" type="slidenum">
              <a:rPr lang="en-US" smtClean="0"/>
              <a:t>‹#›</a:t>
            </a:fld>
            <a:endParaRPr lang="en-US"/>
          </a:p>
        </p:txBody>
      </p:sp>
    </p:spTree>
    <p:extLst>
      <p:ext uri="{BB962C8B-B14F-4D97-AF65-F5344CB8AC3E}">
        <p14:creationId xmlns:p14="http://schemas.microsoft.com/office/powerpoint/2010/main" val="1916487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6FD9C3-DC62-40FC-BDBD-297C796BA7F6}" type="datetimeFigureOut">
              <a:rPr lang="en-US" smtClean="0"/>
              <a:t>12/20/2019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D79EF6-A3D9-4D56-B286-813F677130C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0390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6FD9C3-DC62-40FC-BDBD-297C796BA7F6}" type="datetimeFigureOut">
              <a:rPr lang="en-US" smtClean="0"/>
              <a:t>12/20/2019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D79EF6-A3D9-4D56-B286-813F677130C9}" type="slidenum">
              <a:rPr lang="en-US" smtClean="0"/>
              <a:t>‹#›</a:t>
            </a:fld>
            <a:endParaRPr lang="en-US"/>
          </a:p>
        </p:txBody>
      </p:sp>
    </p:spTree>
    <p:extLst>
      <p:ext uri="{BB962C8B-B14F-4D97-AF65-F5344CB8AC3E}">
        <p14:creationId xmlns:p14="http://schemas.microsoft.com/office/powerpoint/2010/main" val="2213915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36FD9C3-DC62-40FC-BDBD-297C796BA7F6}" type="datetimeFigureOut">
              <a:rPr lang="en-US" smtClean="0"/>
              <a:t>12/20/2019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D79EF6-A3D9-4D56-B286-813F677130C9}" type="slidenum">
              <a:rPr lang="en-US" smtClean="0"/>
              <a:t>‹#›</a:t>
            </a:fld>
            <a:endParaRPr lang="en-US"/>
          </a:p>
        </p:txBody>
      </p:sp>
    </p:spTree>
    <p:extLst>
      <p:ext uri="{BB962C8B-B14F-4D97-AF65-F5344CB8AC3E}">
        <p14:creationId xmlns:p14="http://schemas.microsoft.com/office/powerpoint/2010/main" val="343574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36FD9C3-DC62-40FC-BDBD-297C796BA7F6}" type="datetimeFigureOut">
              <a:rPr lang="en-US" smtClean="0"/>
              <a:t>12/20/2019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D79EF6-A3D9-4D56-B286-813F677130C9}" type="slidenum">
              <a:rPr lang="en-US" smtClean="0"/>
              <a:t>‹#›</a:t>
            </a:fld>
            <a:endParaRPr lang="en-US"/>
          </a:p>
        </p:txBody>
      </p:sp>
    </p:spTree>
    <p:extLst>
      <p:ext uri="{BB962C8B-B14F-4D97-AF65-F5344CB8AC3E}">
        <p14:creationId xmlns:p14="http://schemas.microsoft.com/office/powerpoint/2010/main" val="1926816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36FD9C3-DC62-40FC-BDBD-297C796BA7F6}" type="datetimeFigureOut">
              <a:rPr lang="en-US" smtClean="0"/>
              <a:t>12/20/2019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43D79EF6-A3D9-4D56-B286-813F677130C9}" type="slidenum">
              <a:rPr lang="en-US" smtClean="0"/>
              <a:t>‹#›</a:t>
            </a:fld>
            <a:endParaRPr lang="en-US"/>
          </a:p>
        </p:txBody>
      </p:sp>
    </p:spTree>
    <p:extLst>
      <p:ext uri="{BB962C8B-B14F-4D97-AF65-F5344CB8AC3E}">
        <p14:creationId xmlns:p14="http://schemas.microsoft.com/office/powerpoint/2010/main" val="2856178505"/>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36FD9C3-DC62-40FC-BDBD-297C796BA7F6}" type="datetimeFigureOut">
              <a:rPr lang="en-US" smtClean="0"/>
              <a:t>12/20/2019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3D79EF6-A3D9-4D56-B286-813F677130C9}" type="slidenum">
              <a:rPr lang="en-US" smtClean="0"/>
              <a:t>‹#›</a:t>
            </a:fld>
            <a:endParaRPr lang="en-US"/>
          </a:p>
        </p:txBody>
      </p:sp>
    </p:spTree>
    <p:extLst>
      <p:ext uri="{BB962C8B-B14F-4D97-AF65-F5344CB8AC3E}">
        <p14:creationId xmlns:p14="http://schemas.microsoft.com/office/powerpoint/2010/main" val="1515713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6FD9C3-DC62-40FC-BDBD-297C796BA7F6}" type="datetimeFigureOut">
              <a:rPr lang="en-US" smtClean="0"/>
              <a:t>12/20/2019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D79EF6-A3D9-4D56-B286-813F677130C9}" type="slidenum">
              <a:rPr lang="en-US" smtClean="0"/>
              <a:t>‹#›</a:t>
            </a:fld>
            <a:endParaRPr lang="en-US"/>
          </a:p>
        </p:txBody>
      </p:sp>
    </p:spTree>
    <p:extLst>
      <p:ext uri="{BB962C8B-B14F-4D97-AF65-F5344CB8AC3E}">
        <p14:creationId xmlns:p14="http://schemas.microsoft.com/office/powerpoint/2010/main" val="2643845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36FD9C3-DC62-40FC-BDBD-297C796BA7F6}" type="datetimeFigureOut">
              <a:rPr lang="en-US" smtClean="0"/>
              <a:t>12/20/2019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3D79EF6-A3D9-4D56-B286-813F677130C9}"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470682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4B696-A36C-4DF3-AFD4-FE85AAD6EDA9}"/>
              </a:ext>
            </a:extLst>
          </p:cNvPr>
          <p:cNvSpPr>
            <a:spLocks noGrp="1"/>
          </p:cNvSpPr>
          <p:nvPr>
            <p:ph type="ctrTitle"/>
          </p:nvPr>
        </p:nvSpPr>
        <p:spPr>
          <a:xfrm>
            <a:off x="1100050" y="1460588"/>
            <a:ext cx="10058400" cy="1685608"/>
          </a:xfrm>
        </p:spPr>
        <p:txBody>
          <a:bodyPr>
            <a:normAutofit/>
          </a:bodyPr>
          <a:lstStyle/>
          <a:p>
            <a:pPr algn="ctr"/>
            <a:r>
              <a:rPr lang="en-US" sz="5400"/>
              <a:t>Stay Recommendations</a:t>
            </a:r>
            <a:br>
              <a:rPr lang="en-US" sz="4800"/>
            </a:br>
            <a:r>
              <a:rPr lang="en-US" sz="4000"/>
              <a:t>Programming for Big Data Analytics</a:t>
            </a:r>
          </a:p>
        </p:txBody>
      </p:sp>
      <p:sp>
        <p:nvSpPr>
          <p:cNvPr id="3" name="Content Placeholder 2">
            <a:extLst>
              <a:ext uri="{FF2B5EF4-FFF2-40B4-BE49-F238E27FC236}">
                <a16:creationId xmlns:a16="http://schemas.microsoft.com/office/drawing/2014/main" id="{70D9CAD5-BCF2-428F-BB23-EEEE5DB8806C}"/>
              </a:ext>
            </a:extLst>
          </p:cNvPr>
          <p:cNvSpPr>
            <a:spLocks noGrp="1"/>
          </p:cNvSpPr>
          <p:nvPr>
            <p:ph type="subTitle" idx="1"/>
          </p:nvPr>
        </p:nvSpPr>
        <p:spPr>
          <a:xfrm>
            <a:off x="814361" y="4437635"/>
            <a:ext cx="10344089" cy="1577535"/>
          </a:xfrm>
        </p:spPr>
        <p:txBody>
          <a:bodyPr>
            <a:normAutofit/>
          </a:bodyPr>
          <a:lstStyle/>
          <a:p>
            <a:pPr lvl="1"/>
            <a:r>
              <a:rPr lang="en-US" sz="2000"/>
              <a:t>Dhaval Patel (djp526)</a:t>
            </a:r>
          </a:p>
          <a:p>
            <a:pPr lvl="1"/>
            <a:r>
              <a:rPr lang="en-US" sz="2000"/>
              <a:t>Vishnu Thakral (vvt223)</a:t>
            </a:r>
          </a:p>
          <a:p>
            <a:pPr lvl="1"/>
            <a:r>
              <a:rPr lang="en-US" sz="2000"/>
              <a:t>Yash Rathod (yhr208)</a:t>
            </a:r>
          </a:p>
          <a:p>
            <a:pPr lvl="1"/>
            <a:r>
              <a:rPr lang="en-US" sz="2000"/>
              <a:t>Guided by : Prof. Juan Rodriguez </a:t>
            </a:r>
          </a:p>
        </p:txBody>
      </p:sp>
    </p:spTree>
    <p:extLst>
      <p:ext uri="{BB962C8B-B14F-4D97-AF65-F5344CB8AC3E}">
        <p14:creationId xmlns:p14="http://schemas.microsoft.com/office/powerpoint/2010/main" val="22603275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1">
            <a:extLst>
              <a:ext uri="{FF2B5EF4-FFF2-40B4-BE49-F238E27FC236}">
                <a16:creationId xmlns:a16="http://schemas.microsoft.com/office/drawing/2014/main" id="{29290984-2993-423C-88EA-A0D740312FA9}"/>
              </a:ext>
            </a:extLst>
          </p:cNvPr>
          <p:cNvSpPr txBox="1">
            <a:spLocks/>
          </p:cNvSpPr>
          <p:nvPr/>
        </p:nvSpPr>
        <p:spPr>
          <a:xfrm>
            <a:off x="491504" y="103774"/>
            <a:ext cx="10749460" cy="828154"/>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r>
              <a:rPr lang="en-US" sz="4000"/>
              <a:t>Pre-Processing – Task 1</a:t>
            </a:r>
          </a:p>
        </p:txBody>
      </p:sp>
      <p:sp>
        <p:nvSpPr>
          <p:cNvPr id="65" name="Slide Number Placeholder 3">
            <a:extLst>
              <a:ext uri="{FF2B5EF4-FFF2-40B4-BE49-F238E27FC236}">
                <a16:creationId xmlns:a16="http://schemas.microsoft.com/office/drawing/2014/main" id="{1200DF20-F079-40AE-A75B-882AFC39FF0C}"/>
              </a:ext>
            </a:extLst>
          </p:cNvPr>
          <p:cNvSpPr txBox="1">
            <a:spLocks/>
          </p:cNvSpPr>
          <p:nvPr/>
        </p:nvSpPr>
        <p:spPr>
          <a:xfrm>
            <a:off x="12837674" y="6040485"/>
            <a:ext cx="425109"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defRPr/>
            </a:pPr>
            <a:fld id="{2465CFD4-9401-47B7-ADC2-1B0E4994DF73}" type="slidenum">
              <a:rPr lang="en-IN" sz="1199" smtClean="0">
                <a:solidFill>
                  <a:prstClr val="black">
                    <a:tint val="75000"/>
                  </a:prstClr>
                </a:solidFill>
                <a:latin typeface="Segoe UI" panose="020B0502040204020203" pitchFamily="34" charset="0"/>
                <a:cs typeface="Segoe UI" panose="020B0502040204020203" pitchFamily="34" charset="0"/>
              </a:rPr>
              <a:pPr algn="ctr" defTabSz="914400">
                <a:defRPr/>
              </a:pPr>
              <a:t>10</a:t>
            </a:fld>
            <a:endParaRPr lang="en-IN" sz="1199">
              <a:solidFill>
                <a:prstClr val="black">
                  <a:tint val="75000"/>
                </a:prstClr>
              </a:solidFill>
              <a:latin typeface="Segoe UI" panose="020B0502040204020203" pitchFamily="34"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6A5E114D-F002-41F5-BA18-9B580B796B75}"/>
              </a:ext>
            </a:extLst>
          </p:cNvPr>
          <p:cNvCxnSpPr>
            <a:cxnSpLocks/>
          </p:cNvCxnSpPr>
          <p:nvPr/>
        </p:nvCxnSpPr>
        <p:spPr>
          <a:xfrm flipV="1">
            <a:off x="612742" y="901966"/>
            <a:ext cx="10628222" cy="29962"/>
          </a:xfrm>
          <a:prstGeom prst="line">
            <a:avLst/>
          </a:prstGeom>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FF74471C-FE98-4A6B-84C1-BEA861064C65}"/>
              </a:ext>
            </a:extLst>
          </p:cNvPr>
          <p:cNvSpPr/>
          <p:nvPr/>
        </p:nvSpPr>
        <p:spPr>
          <a:xfrm>
            <a:off x="612742" y="939713"/>
            <a:ext cx="10559030" cy="1200329"/>
          </a:xfrm>
          <a:prstGeom prst="rect">
            <a:avLst/>
          </a:prstGeom>
        </p:spPr>
        <p:txBody>
          <a:bodyPr wrap="square">
            <a:spAutoFit/>
          </a:bodyPr>
          <a:lstStyle/>
          <a:p>
            <a:endParaRPr lang="en-US">
              <a:solidFill>
                <a:schemeClr val="bg1"/>
              </a:solidFill>
            </a:endParaRPr>
          </a:p>
          <a:p>
            <a:pPr marL="342900" indent="-342900">
              <a:buFont typeface="Arial" panose="020B0604020202020204" pitchFamily="34" charset="0"/>
              <a:buChar char="•"/>
            </a:pPr>
            <a:endParaRPr lang="en-US"/>
          </a:p>
          <a:p>
            <a:pPr lvl="1"/>
            <a:endParaRPr lang="en-US"/>
          </a:p>
          <a:p>
            <a:pPr marL="342900" indent="-342900">
              <a:buFont typeface="Arial" panose="020B0604020202020204" pitchFamily="34" charset="0"/>
              <a:buChar char="•"/>
            </a:pPr>
            <a:endParaRPr lang="en-US"/>
          </a:p>
        </p:txBody>
      </p:sp>
      <p:sp>
        <p:nvSpPr>
          <p:cNvPr id="23" name="Rectangle 22">
            <a:extLst>
              <a:ext uri="{FF2B5EF4-FFF2-40B4-BE49-F238E27FC236}">
                <a16:creationId xmlns:a16="http://schemas.microsoft.com/office/drawing/2014/main" id="{1DDE8727-10E3-4E23-B4D9-7DEF7BE6C1C6}"/>
              </a:ext>
            </a:extLst>
          </p:cNvPr>
          <p:cNvSpPr/>
          <p:nvPr/>
        </p:nvSpPr>
        <p:spPr>
          <a:xfrm>
            <a:off x="612742" y="939713"/>
            <a:ext cx="10559030" cy="1754326"/>
          </a:xfrm>
          <a:prstGeom prst="rect">
            <a:avLst/>
          </a:prstGeom>
        </p:spPr>
        <p:txBody>
          <a:bodyPr wrap="square">
            <a:spAutoFit/>
          </a:bodyPr>
          <a:lstStyle/>
          <a:p>
            <a:endParaRPr lang="en-US"/>
          </a:p>
          <a:p>
            <a:pPr marL="285750" indent="-285750">
              <a:buFont typeface="Arial" panose="020B0604020202020204" pitchFamily="34" charset="0"/>
              <a:buChar char="•"/>
            </a:pPr>
            <a:r>
              <a:rPr lang="en-US"/>
              <a:t>This iteration is performed over 12 months Data. To get more data for our training datasets, we can take 2018, 2017 data…. And keep adding to our final training dataset.</a:t>
            </a:r>
          </a:p>
          <a:p>
            <a:pPr marL="342900" indent="-342900">
              <a:buFont typeface="Arial" panose="020B0604020202020204" pitchFamily="34" charset="0"/>
              <a:buChar char="•"/>
            </a:pPr>
            <a:endParaRPr lang="en-US"/>
          </a:p>
          <a:p>
            <a:pPr lvl="1"/>
            <a:endParaRPr lang="en-US"/>
          </a:p>
          <a:p>
            <a:pPr marL="342900" indent="-342900">
              <a:buFont typeface="Arial" panose="020B0604020202020204" pitchFamily="34" charset="0"/>
              <a:buChar char="•"/>
            </a:pPr>
            <a:endParaRPr lang="en-US"/>
          </a:p>
        </p:txBody>
      </p:sp>
      <p:pic>
        <p:nvPicPr>
          <p:cNvPr id="7" name="Picture 2" descr="A screenshot of a computer&#10;&#10;Description generated with very high confidence">
            <a:extLst>
              <a:ext uri="{FF2B5EF4-FFF2-40B4-BE49-F238E27FC236}">
                <a16:creationId xmlns:a16="http://schemas.microsoft.com/office/drawing/2014/main" id="{9D0F1EF4-9F70-411F-8507-1F4D38E062A9}"/>
              </a:ext>
            </a:extLst>
          </p:cNvPr>
          <p:cNvPicPr>
            <a:picLocks noChangeAspect="1"/>
          </p:cNvPicPr>
          <p:nvPr/>
        </p:nvPicPr>
        <p:blipFill rotWithShape="1">
          <a:blip r:embed="rId2"/>
          <a:srcRect l="20388" t="25352" r="15721" b="50576"/>
          <a:stretch/>
        </p:blipFill>
        <p:spPr>
          <a:xfrm>
            <a:off x="1214911" y="2147827"/>
            <a:ext cx="9423884" cy="19908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extBox 1">
            <a:extLst>
              <a:ext uri="{FF2B5EF4-FFF2-40B4-BE49-F238E27FC236}">
                <a16:creationId xmlns:a16="http://schemas.microsoft.com/office/drawing/2014/main" id="{D55C3121-8E45-4AF0-A0F9-10A6C8A67A37}"/>
              </a:ext>
            </a:extLst>
          </p:cNvPr>
          <p:cNvSpPr txBox="1"/>
          <p:nvPr/>
        </p:nvSpPr>
        <p:spPr>
          <a:xfrm>
            <a:off x="2480243" y="4463729"/>
            <a:ext cx="6771982" cy="369332"/>
          </a:xfrm>
          <a:prstGeom prst="rect">
            <a:avLst/>
          </a:prstGeom>
          <a:noFill/>
        </p:spPr>
        <p:txBody>
          <a:bodyPr wrap="none" rtlCol="0">
            <a:spAutoFit/>
          </a:bodyPr>
          <a:lstStyle/>
          <a:p>
            <a:r>
              <a:rPr lang="en-US"/>
              <a:t>Printing and displaying the files that have been successfully combined </a:t>
            </a:r>
          </a:p>
        </p:txBody>
      </p:sp>
    </p:spTree>
    <p:extLst>
      <p:ext uri="{BB962C8B-B14F-4D97-AF65-F5344CB8AC3E}">
        <p14:creationId xmlns:p14="http://schemas.microsoft.com/office/powerpoint/2010/main" val="1048823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1">
            <a:extLst>
              <a:ext uri="{FF2B5EF4-FFF2-40B4-BE49-F238E27FC236}">
                <a16:creationId xmlns:a16="http://schemas.microsoft.com/office/drawing/2014/main" id="{29290984-2993-423C-88EA-A0D740312FA9}"/>
              </a:ext>
            </a:extLst>
          </p:cNvPr>
          <p:cNvSpPr txBox="1">
            <a:spLocks/>
          </p:cNvSpPr>
          <p:nvPr/>
        </p:nvSpPr>
        <p:spPr>
          <a:xfrm>
            <a:off x="491504" y="103774"/>
            <a:ext cx="10749460" cy="828154"/>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r>
              <a:rPr lang="en-US" sz="4000"/>
              <a:t>Pre-Processing – Task 1</a:t>
            </a:r>
          </a:p>
        </p:txBody>
      </p:sp>
      <p:sp>
        <p:nvSpPr>
          <p:cNvPr id="65" name="Slide Number Placeholder 3">
            <a:extLst>
              <a:ext uri="{FF2B5EF4-FFF2-40B4-BE49-F238E27FC236}">
                <a16:creationId xmlns:a16="http://schemas.microsoft.com/office/drawing/2014/main" id="{1200DF20-F079-40AE-A75B-882AFC39FF0C}"/>
              </a:ext>
            </a:extLst>
          </p:cNvPr>
          <p:cNvSpPr txBox="1">
            <a:spLocks/>
          </p:cNvSpPr>
          <p:nvPr/>
        </p:nvSpPr>
        <p:spPr>
          <a:xfrm>
            <a:off x="12837674" y="6040485"/>
            <a:ext cx="425109"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defRPr/>
            </a:pPr>
            <a:fld id="{2465CFD4-9401-47B7-ADC2-1B0E4994DF73}" type="slidenum">
              <a:rPr lang="en-IN" sz="1199" smtClean="0">
                <a:solidFill>
                  <a:prstClr val="black">
                    <a:tint val="75000"/>
                  </a:prstClr>
                </a:solidFill>
                <a:latin typeface="Segoe UI" panose="020B0502040204020203" pitchFamily="34" charset="0"/>
                <a:cs typeface="Segoe UI" panose="020B0502040204020203" pitchFamily="34" charset="0"/>
              </a:rPr>
              <a:pPr algn="ctr" defTabSz="914400">
                <a:defRPr/>
              </a:pPr>
              <a:t>11</a:t>
            </a:fld>
            <a:endParaRPr lang="en-IN" sz="1199">
              <a:solidFill>
                <a:prstClr val="black">
                  <a:tint val="75000"/>
                </a:prstClr>
              </a:solidFill>
              <a:latin typeface="Segoe UI" panose="020B0502040204020203" pitchFamily="34"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6A5E114D-F002-41F5-BA18-9B580B796B75}"/>
              </a:ext>
            </a:extLst>
          </p:cNvPr>
          <p:cNvCxnSpPr>
            <a:cxnSpLocks/>
          </p:cNvCxnSpPr>
          <p:nvPr/>
        </p:nvCxnSpPr>
        <p:spPr>
          <a:xfrm flipV="1">
            <a:off x="612742" y="901966"/>
            <a:ext cx="10628222" cy="29962"/>
          </a:xfrm>
          <a:prstGeom prst="line">
            <a:avLst/>
          </a:prstGeom>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FF74471C-FE98-4A6B-84C1-BEA861064C65}"/>
              </a:ext>
            </a:extLst>
          </p:cNvPr>
          <p:cNvSpPr/>
          <p:nvPr/>
        </p:nvSpPr>
        <p:spPr>
          <a:xfrm>
            <a:off x="612742" y="939713"/>
            <a:ext cx="10559030" cy="1200329"/>
          </a:xfrm>
          <a:prstGeom prst="rect">
            <a:avLst/>
          </a:prstGeom>
        </p:spPr>
        <p:txBody>
          <a:bodyPr wrap="square">
            <a:spAutoFit/>
          </a:bodyPr>
          <a:lstStyle/>
          <a:p>
            <a:endParaRPr lang="en-US">
              <a:solidFill>
                <a:schemeClr val="bg1"/>
              </a:solidFill>
            </a:endParaRPr>
          </a:p>
          <a:p>
            <a:pPr marL="342900" indent="-342900">
              <a:buFont typeface="Arial" panose="020B0604020202020204" pitchFamily="34" charset="0"/>
              <a:buChar char="•"/>
            </a:pPr>
            <a:endParaRPr lang="en-US"/>
          </a:p>
          <a:p>
            <a:pPr lvl="1"/>
            <a:endParaRPr lang="en-US"/>
          </a:p>
          <a:p>
            <a:pPr marL="342900" indent="-342900">
              <a:buFont typeface="Arial" panose="020B0604020202020204" pitchFamily="34" charset="0"/>
              <a:buChar char="•"/>
            </a:pPr>
            <a:endParaRPr lang="en-US"/>
          </a:p>
        </p:txBody>
      </p:sp>
      <p:sp>
        <p:nvSpPr>
          <p:cNvPr id="2" name="TextBox 1">
            <a:extLst>
              <a:ext uri="{FF2B5EF4-FFF2-40B4-BE49-F238E27FC236}">
                <a16:creationId xmlns:a16="http://schemas.microsoft.com/office/drawing/2014/main" id="{D55C3121-8E45-4AF0-A0F9-10A6C8A67A37}"/>
              </a:ext>
            </a:extLst>
          </p:cNvPr>
          <p:cNvSpPr txBox="1"/>
          <p:nvPr/>
        </p:nvSpPr>
        <p:spPr>
          <a:xfrm>
            <a:off x="1556416" y="5111582"/>
            <a:ext cx="9591408" cy="369332"/>
          </a:xfrm>
          <a:prstGeom prst="rect">
            <a:avLst/>
          </a:prstGeom>
          <a:noFill/>
        </p:spPr>
        <p:txBody>
          <a:bodyPr wrap="none" rtlCol="0">
            <a:spAutoFit/>
          </a:bodyPr>
          <a:lstStyle/>
          <a:p>
            <a:r>
              <a:rPr lang="en-US"/>
              <a:t>Displaying the size of combined data frame after past months files have been successfully combined </a:t>
            </a:r>
          </a:p>
        </p:txBody>
      </p:sp>
      <p:pic>
        <p:nvPicPr>
          <p:cNvPr id="4" name="Picture 3">
            <a:extLst>
              <a:ext uri="{FF2B5EF4-FFF2-40B4-BE49-F238E27FC236}">
                <a16:creationId xmlns:a16="http://schemas.microsoft.com/office/drawing/2014/main" id="{FC42F3EF-F831-4F3F-9702-147B1F9778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6416" y="1540650"/>
            <a:ext cx="9273105" cy="3340873"/>
          </a:xfrm>
          <a:prstGeom prst="rect">
            <a:avLst/>
          </a:prstGeom>
        </p:spPr>
      </p:pic>
    </p:spTree>
    <p:extLst>
      <p:ext uri="{BB962C8B-B14F-4D97-AF65-F5344CB8AC3E}">
        <p14:creationId xmlns:p14="http://schemas.microsoft.com/office/powerpoint/2010/main" val="2490548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1">
            <a:extLst>
              <a:ext uri="{FF2B5EF4-FFF2-40B4-BE49-F238E27FC236}">
                <a16:creationId xmlns:a16="http://schemas.microsoft.com/office/drawing/2014/main" id="{29290984-2993-423C-88EA-A0D740312FA9}"/>
              </a:ext>
            </a:extLst>
          </p:cNvPr>
          <p:cNvSpPr txBox="1">
            <a:spLocks/>
          </p:cNvSpPr>
          <p:nvPr/>
        </p:nvSpPr>
        <p:spPr>
          <a:xfrm>
            <a:off x="491504" y="103774"/>
            <a:ext cx="10749460" cy="828154"/>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r>
              <a:rPr lang="en-US" sz="4000"/>
              <a:t>Pre-Processing – Task 1</a:t>
            </a:r>
          </a:p>
        </p:txBody>
      </p:sp>
      <p:sp>
        <p:nvSpPr>
          <p:cNvPr id="65" name="Slide Number Placeholder 3">
            <a:extLst>
              <a:ext uri="{FF2B5EF4-FFF2-40B4-BE49-F238E27FC236}">
                <a16:creationId xmlns:a16="http://schemas.microsoft.com/office/drawing/2014/main" id="{1200DF20-F079-40AE-A75B-882AFC39FF0C}"/>
              </a:ext>
            </a:extLst>
          </p:cNvPr>
          <p:cNvSpPr txBox="1">
            <a:spLocks/>
          </p:cNvSpPr>
          <p:nvPr/>
        </p:nvSpPr>
        <p:spPr>
          <a:xfrm>
            <a:off x="12837674" y="6040485"/>
            <a:ext cx="425109"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defRPr/>
            </a:pPr>
            <a:fld id="{2465CFD4-9401-47B7-ADC2-1B0E4994DF73}" type="slidenum">
              <a:rPr lang="en-IN" sz="1199" smtClean="0">
                <a:solidFill>
                  <a:prstClr val="black">
                    <a:tint val="75000"/>
                  </a:prstClr>
                </a:solidFill>
                <a:latin typeface="Segoe UI" panose="020B0502040204020203" pitchFamily="34" charset="0"/>
                <a:cs typeface="Segoe UI" panose="020B0502040204020203" pitchFamily="34" charset="0"/>
              </a:rPr>
              <a:pPr algn="ctr" defTabSz="914400">
                <a:defRPr/>
              </a:pPr>
              <a:t>12</a:t>
            </a:fld>
            <a:endParaRPr lang="en-IN" sz="1199">
              <a:solidFill>
                <a:prstClr val="black">
                  <a:tint val="75000"/>
                </a:prstClr>
              </a:solidFill>
              <a:latin typeface="Segoe UI" panose="020B0502040204020203" pitchFamily="34"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6A5E114D-F002-41F5-BA18-9B580B796B75}"/>
              </a:ext>
            </a:extLst>
          </p:cNvPr>
          <p:cNvCxnSpPr>
            <a:cxnSpLocks/>
          </p:cNvCxnSpPr>
          <p:nvPr/>
        </p:nvCxnSpPr>
        <p:spPr>
          <a:xfrm flipV="1">
            <a:off x="612742" y="901966"/>
            <a:ext cx="10628222" cy="29962"/>
          </a:xfrm>
          <a:prstGeom prst="line">
            <a:avLst/>
          </a:prstGeom>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FF74471C-FE98-4A6B-84C1-BEA861064C65}"/>
              </a:ext>
            </a:extLst>
          </p:cNvPr>
          <p:cNvSpPr/>
          <p:nvPr/>
        </p:nvSpPr>
        <p:spPr>
          <a:xfrm>
            <a:off x="612742" y="939713"/>
            <a:ext cx="10559030" cy="1200329"/>
          </a:xfrm>
          <a:prstGeom prst="rect">
            <a:avLst/>
          </a:prstGeom>
        </p:spPr>
        <p:txBody>
          <a:bodyPr wrap="square">
            <a:spAutoFit/>
          </a:bodyPr>
          <a:lstStyle/>
          <a:p>
            <a:endParaRPr lang="en-US">
              <a:solidFill>
                <a:schemeClr val="bg1"/>
              </a:solidFill>
            </a:endParaRPr>
          </a:p>
          <a:p>
            <a:pPr marL="342900" indent="-342900">
              <a:buFont typeface="Arial" panose="020B0604020202020204" pitchFamily="34" charset="0"/>
              <a:buChar char="•"/>
            </a:pPr>
            <a:endParaRPr lang="en-US"/>
          </a:p>
          <a:p>
            <a:pPr lvl="1"/>
            <a:endParaRPr lang="en-US"/>
          </a:p>
          <a:p>
            <a:pPr marL="342900" indent="-342900">
              <a:buFont typeface="Arial" panose="020B0604020202020204" pitchFamily="34" charset="0"/>
              <a:buChar char="•"/>
            </a:pPr>
            <a:endParaRPr lang="en-US"/>
          </a:p>
        </p:txBody>
      </p:sp>
      <p:sp>
        <p:nvSpPr>
          <p:cNvPr id="23" name="Rectangle 22">
            <a:extLst>
              <a:ext uri="{FF2B5EF4-FFF2-40B4-BE49-F238E27FC236}">
                <a16:creationId xmlns:a16="http://schemas.microsoft.com/office/drawing/2014/main" id="{1DDE8727-10E3-4E23-B4D9-7DEF7BE6C1C6}"/>
              </a:ext>
            </a:extLst>
          </p:cNvPr>
          <p:cNvSpPr/>
          <p:nvPr/>
        </p:nvSpPr>
        <p:spPr>
          <a:xfrm>
            <a:off x="612742" y="939713"/>
            <a:ext cx="10559030" cy="1754326"/>
          </a:xfrm>
          <a:prstGeom prst="rect">
            <a:avLst/>
          </a:prstGeom>
        </p:spPr>
        <p:txBody>
          <a:bodyPr wrap="square">
            <a:spAutoFit/>
          </a:bodyPr>
          <a:lstStyle/>
          <a:p>
            <a:endParaRPr lang="en-US"/>
          </a:p>
          <a:p>
            <a:pPr marL="285750" indent="-285750">
              <a:buFont typeface="Arial" panose="020B0604020202020204" pitchFamily="34" charset="0"/>
              <a:buChar char="•"/>
            </a:pPr>
            <a:r>
              <a:rPr lang="en-US"/>
              <a:t>We did this iterative process for 12 months, to get a combined data of over 72K Unique Listings</a:t>
            </a:r>
          </a:p>
          <a:p>
            <a:pPr marL="285750" indent="-285750">
              <a:buFont typeface="Arial" panose="020B0604020202020204" pitchFamily="34" charset="0"/>
              <a:buChar char="•"/>
            </a:pPr>
            <a:r>
              <a:rPr lang="en-US"/>
              <a:t>Now this Dataset is further processed to combine the Crime Stats and Restaurant Stats Dataset based on Geo-Coordinates</a:t>
            </a:r>
          </a:p>
          <a:p>
            <a:endParaRPr lang="en-US"/>
          </a:p>
          <a:p>
            <a:pPr marL="342900" indent="-342900">
              <a:buFont typeface="Arial" panose="020B0604020202020204" pitchFamily="34" charset="0"/>
              <a:buChar char="•"/>
            </a:pPr>
            <a:endParaRPr lang="en-US"/>
          </a:p>
        </p:txBody>
      </p:sp>
      <p:pic>
        <p:nvPicPr>
          <p:cNvPr id="9" name="Picture 8" descr="A screenshot of a computer&#10;&#10;Description generated with very high confidence">
            <a:extLst>
              <a:ext uri="{FF2B5EF4-FFF2-40B4-BE49-F238E27FC236}">
                <a16:creationId xmlns:a16="http://schemas.microsoft.com/office/drawing/2014/main" id="{04F1205B-F592-46CC-BA73-BEC7634CBB12}"/>
              </a:ext>
            </a:extLst>
          </p:cNvPr>
          <p:cNvPicPr>
            <a:picLocks noChangeAspect="1"/>
          </p:cNvPicPr>
          <p:nvPr/>
        </p:nvPicPr>
        <p:blipFill rotWithShape="1">
          <a:blip r:embed="rId2"/>
          <a:srcRect l="14968" t="78302" r="37686" b="13396"/>
          <a:stretch/>
        </p:blipFill>
        <p:spPr>
          <a:xfrm>
            <a:off x="491504" y="2701824"/>
            <a:ext cx="11219545" cy="11440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25946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1">
            <a:extLst>
              <a:ext uri="{FF2B5EF4-FFF2-40B4-BE49-F238E27FC236}">
                <a16:creationId xmlns:a16="http://schemas.microsoft.com/office/drawing/2014/main" id="{29290984-2993-423C-88EA-A0D740312FA9}"/>
              </a:ext>
            </a:extLst>
          </p:cNvPr>
          <p:cNvSpPr txBox="1">
            <a:spLocks/>
          </p:cNvSpPr>
          <p:nvPr/>
        </p:nvSpPr>
        <p:spPr>
          <a:xfrm>
            <a:off x="491504" y="103774"/>
            <a:ext cx="10749460" cy="828154"/>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r>
              <a:rPr lang="en-US" sz="4000"/>
              <a:t>Pre-Processing – Task 2</a:t>
            </a:r>
          </a:p>
        </p:txBody>
      </p:sp>
      <p:sp>
        <p:nvSpPr>
          <p:cNvPr id="65" name="Slide Number Placeholder 3">
            <a:extLst>
              <a:ext uri="{FF2B5EF4-FFF2-40B4-BE49-F238E27FC236}">
                <a16:creationId xmlns:a16="http://schemas.microsoft.com/office/drawing/2014/main" id="{1200DF20-F079-40AE-A75B-882AFC39FF0C}"/>
              </a:ext>
            </a:extLst>
          </p:cNvPr>
          <p:cNvSpPr txBox="1">
            <a:spLocks/>
          </p:cNvSpPr>
          <p:nvPr/>
        </p:nvSpPr>
        <p:spPr>
          <a:xfrm>
            <a:off x="12837674" y="6040485"/>
            <a:ext cx="425109"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defRPr/>
            </a:pPr>
            <a:fld id="{2465CFD4-9401-47B7-ADC2-1B0E4994DF73}" type="slidenum">
              <a:rPr lang="en-IN" sz="1199" smtClean="0">
                <a:solidFill>
                  <a:prstClr val="black">
                    <a:tint val="75000"/>
                  </a:prstClr>
                </a:solidFill>
                <a:latin typeface="Segoe UI" panose="020B0502040204020203" pitchFamily="34" charset="0"/>
                <a:cs typeface="Segoe UI" panose="020B0502040204020203" pitchFamily="34" charset="0"/>
              </a:rPr>
              <a:pPr algn="ctr" defTabSz="914400">
                <a:defRPr/>
              </a:pPr>
              <a:t>13</a:t>
            </a:fld>
            <a:endParaRPr lang="en-IN" sz="1199">
              <a:solidFill>
                <a:prstClr val="black">
                  <a:tint val="75000"/>
                </a:prstClr>
              </a:solidFill>
              <a:latin typeface="Segoe UI" panose="020B0502040204020203" pitchFamily="34"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6A5E114D-F002-41F5-BA18-9B580B796B75}"/>
              </a:ext>
            </a:extLst>
          </p:cNvPr>
          <p:cNvCxnSpPr>
            <a:cxnSpLocks/>
          </p:cNvCxnSpPr>
          <p:nvPr/>
        </p:nvCxnSpPr>
        <p:spPr>
          <a:xfrm flipV="1">
            <a:off x="612742" y="901966"/>
            <a:ext cx="10628222" cy="29962"/>
          </a:xfrm>
          <a:prstGeom prst="line">
            <a:avLst/>
          </a:prstGeom>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FF74471C-FE98-4A6B-84C1-BEA861064C65}"/>
              </a:ext>
            </a:extLst>
          </p:cNvPr>
          <p:cNvSpPr/>
          <p:nvPr/>
        </p:nvSpPr>
        <p:spPr>
          <a:xfrm>
            <a:off x="612742" y="939713"/>
            <a:ext cx="10559030" cy="1200329"/>
          </a:xfrm>
          <a:prstGeom prst="rect">
            <a:avLst/>
          </a:prstGeom>
        </p:spPr>
        <p:txBody>
          <a:bodyPr wrap="square">
            <a:spAutoFit/>
          </a:bodyPr>
          <a:lstStyle/>
          <a:p>
            <a:endParaRPr lang="en-US">
              <a:solidFill>
                <a:schemeClr val="bg1"/>
              </a:solidFill>
            </a:endParaRPr>
          </a:p>
          <a:p>
            <a:pPr marL="342900" indent="-342900">
              <a:buFont typeface="Arial" panose="020B0604020202020204" pitchFamily="34" charset="0"/>
              <a:buChar char="•"/>
            </a:pPr>
            <a:endParaRPr lang="en-US"/>
          </a:p>
          <a:p>
            <a:pPr lvl="1"/>
            <a:endParaRPr lang="en-US"/>
          </a:p>
          <a:p>
            <a:pPr marL="342900" indent="-342900">
              <a:buFont typeface="Arial" panose="020B0604020202020204" pitchFamily="34" charset="0"/>
              <a:buChar char="•"/>
            </a:pPr>
            <a:endParaRPr lang="en-US"/>
          </a:p>
        </p:txBody>
      </p:sp>
      <p:sp>
        <p:nvSpPr>
          <p:cNvPr id="23" name="Rectangle 22">
            <a:extLst>
              <a:ext uri="{FF2B5EF4-FFF2-40B4-BE49-F238E27FC236}">
                <a16:creationId xmlns:a16="http://schemas.microsoft.com/office/drawing/2014/main" id="{1DDE8727-10E3-4E23-B4D9-7DEF7BE6C1C6}"/>
              </a:ext>
            </a:extLst>
          </p:cNvPr>
          <p:cNvSpPr/>
          <p:nvPr/>
        </p:nvSpPr>
        <p:spPr>
          <a:xfrm>
            <a:off x="612742" y="939713"/>
            <a:ext cx="10559030" cy="2862322"/>
          </a:xfrm>
          <a:prstGeom prst="rect">
            <a:avLst/>
          </a:prstGeom>
        </p:spPr>
        <p:txBody>
          <a:bodyPr wrap="square">
            <a:spAutoFit/>
          </a:bodyPr>
          <a:lstStyle/>
          <a:p>
            <a:pPr marL="342900" indent="-342900">
              <a:buFont typeface="Arial" panose="020B0604020202020204" pitchFamily="34" charset="0"/>
              <a:buChar char="•"/>
            </a:pPr>
            <a:r>
              <a:rPr lang="en-US"/>
              <a:t>After merging the Airbnb Listing Data of the last 12 months, we clean it further by removing the Null Valued/Zero Price Entries and changing the datatype of many columns to Integer / Float </a:t>
            </a:r>
            <a:r>
              <a:rPr lang="en-US" err="1"/>
              <a:t>DataType</a:t>
            </a:r>
            <a:r>
              <a:rPr lang="en-US"/>
              <a:t> as required.</a:t>
            </a:r>
          </a:p>
          <a:p>
            <a:pPr marL="342900" indent="-342900">
              <a:buFont typeface="Arial" panose="020B0604020202020204" pitchFamily="34" charset="0"/>
              <a:buChar char="•"/>
            </a:pPr>
            <a:r>
              <a:rPr lang="en-US"/>
              <a:t>Now, after cleaning, we first combine the Airbnb </a:t>
            </a:r>
            <a:r>
              <a:rPr lang="en-US" err="1"/>
              <a:t>DataSet</a:t>
            </a:r>
            <a:r>
              <a:rPr lang="en-US"/>
              <a:t> with the Crime Stat </a:t>
            </a:r>
            <a:r>
              <a:rPr lang="en-US" err="1"/>
              <a:t>DataSet</a:t>
            </a:r>
            <a:r>
              <a:rPr lang="en-US"/>
              <a:t>. Using the geo-coordinates we count the number of criminal activities reported withing a 0.5Km radius of each listing.</a:t>
            </a:r>
          </a:p>
          <a:p>
            <a:pPr marL="342900" indent="-342900">
              <a:buFont typeface="Arial" panose="020B0604020202020204" pitchFamily="34" charset="0"/>
              <a:buChar char="•"/>
            </a:pPr>
            <a:endParaRPr lang="en-US"/>
          </a:p>
          <a:p>
            <a:pPr marL="342900" indent="-342900">
              <a:buFont typeface="Arial" panose="020B0604020202020204" pitchFamily="34" charset="0"/>
              <a:buChar char="•"/>
            </a:pPr>
            <a:endParaRPr lang="en-US"/>
          </a:p>
          <a:p>
            <a:pPr marL="342900" indent="-342900">
              <a:buFont typeface="Arial" panose="020B0604020202020204" pitchFamily="34" charset="0"/>
              <a:buChar char="•"/>
            </a:pPr>
            <a:endParaRPr lang="en-US"/>
          </a:p>
          <a:p>
            <a:pPr lvl="1"/>
            <a:endParaRPr lang="en-US"/>
          </a:p>
          <a:p>
            <a:pPr marL="342900" indent="-342900">
              <a:buFont typeface="Arial" panose="020B0604020202020204" pitchFamily="34" charset="0"/>
              <a:buChar char="•"/>
            </a:pPr>
            <a:endParaRPr lang="en-US"/>
          </a:p>
        </p:txBody>
      </p:sp>
      <p:pic>
        <p:nvPicPr>
          <p:cNvPr id="3" name="Picture 2">
            <a:extLst>
              <a:ext uri="{FF2B5EF4-FFF2-40B4-BE49-F238E27FC236}">
                <a16:creationId xmlns:a16="http://schemas.microsoft.com/office/drawing/2014/main" id="{0DF280B1-C264-4ABD-A8CF-EDCBD2A4A9BC}"/>
              </a:ext>
            </a:extLst>
          </p:cNvPr>
          <p:cNvPicPr>
            <a:picLocks noChangeAspect="1"/>
          </p:cNvPicPr>
          <p:nvPr/>
        </p:nvPicPr>
        <p:blipFill>
          <a:blip r:embed="rId2"/>
          <a:stretch>
            <a:fillRect/>
          </a:stretch>
        </p:blipFill>
        <p:spPr>
          <a:xfrm>
            <a:off x="3061094" y="2422643"/>
            <a:ext cx="5140371" cy="37936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22820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1">
            <a:extLst>
              <a:ext uri="{FF2B5EF4-FFF2-40B4-BE49-F238E27FC236}">
                <a16:creationId xmlns:a16="http://schemas.microsoft.com/office/drawing/2014/main" id="{29290984-2993-423C-88EA-A0D740312FA9}"/>
              </a:ext>
            </a:extLst>
          </p:cNvPr>
          <p:cNvSpPr txBox="1">
            <a:spLocks/>
          </p:cNvSpPr>
          <p:nvPr/>
        </p:nvSpPr>
        <p:spPr>
          <a:xfrm>
            <a:off x="491504" y="103774"/>
            <a:ext cx="10749460" cy="828154"/>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r>
              <a:rPr lang="en-US" sz="4000"/>
              <a:t>Pre-Processing – Task 2 </a:t>
            </a:r>
          </a:p>
        </p:txBody>
      </p:sp>
      <p:sp>
        <p:nvSpPr>
          <p:cNvPr id="65" name="Slide Number Placeholder 3">
            <a:extLst>
              <a:ext uri="{FF2B5EF4-FFF2-40B4-BE49-F238E27FC236}">
                <a16:creationId xmlns:a16="http://schemas.microsoft.com/office/drawing/2014/main" id="{1200DF20-F079-40AE-A75B-882AFC39FF0C}"/>
              </a:ext>
            </a:extLst>
          </p:cNvPr>
          <p:cNvSpPr txBox="1">
            <a:spLocks/>
          </p:cNvSpPr>
          <p:nvPr/>
        </p:nvSpPr>
        <p:spPr>
          <a:xfrm>
            <a:off x="12837674" y="6040485"/>
            <a:ext cx="425109"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defRPr/>
            </a:pPr>
            <a:fld id="{2465CFD4-9401-47B7-ADC2-1B0E4994DF73}" type="slidenum">
              <a:rPr lang="en-IN" sz="1199" smtClean="0">
                <a:solidFill>
                  <a:prstClr val="black">
                    <a:tint val="75000"/>
                  </a:prstClr>
                </a:solidFill>
                <a:latin typeface="Segoe UI" panose="020B0502040204020203" pitchFamily="34" charset="0"/>
                <a:cs typeface="Segoe UI" panose="020B0502040204020203" pitchFamily="34" charset="0"/>
              </a:rPr>
              <a:pPr algn="ctr" defTabSz="914400">
                <a:defRPr/>
              </a:pPr>
              <a:t>14</a:t>
            </a:fld>
            <a:endParaRPr lang="en-IN" sz="1199">
              <a:solidFill>
                <a:prstClr val="black">
                  <a:tint val="75000"/>
                </a:prstClr>
              </a:solidFill>
              <a:latin typeface="Segoe UI" panose="020B0502040204020203" pitchFamily="34"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6A5E114D-F002-41F5-BA18-9B580B796B75}"/>
              </a:ext>
            </a:extLst>
          </p:cNvPr>
          <p:cNvCxnSpPr>
            <a:cxnSpLocks/>
          </p:cNvCxnSpPr>
          <p:nvPr/>
        </p:nvCxnSpPr>
        <p:spPr>
          <a:xfrm flipV="1">
            <a:off x="612742" y="901966"/>
            <a:ext cx="10628222" cy="29962"/>
          </a:xfrm>
          <a:prstGeom prst="line">
            <a:avLst/>
          </a:prstGeom>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FF74471C-FE98-4A6B-84C1-BEA861064C65}"/>
              </a:ext>
            </a:extLst>
          </p:cNvPr>
          <p:cNvSpPr/>
          <p:nvPr/>
        </p:nvSpPr>
        <p:spPr>
          <a:xfrm>
            <a:off x="612742" y="939713"/>
            <a:ext cx="10559030" cy="1200329"/>
          </a:xfrm>
          <a:prstGeom prst="rect">
            <a:avLst/>
          </a:prstGeom>
        </p:spPr>
        <p:txBody>
          <a:bodyPr wrap="square">
            <a:spAutoFit/>
          </a:bodyPr>
          <a:lstStyle/>
          <a:p>
            <a:endParaRPr lang="en-US">
              <a:solidFill>
                <a:schemeClr val="bg1"/>
              </a:solidFill>
            </a:endParaRPr>
          </a:p>
          <a:p>
            <a:pPr marL="342900" indent="-342900">
              <a:buFont typeface="Arial" panose="020B0604020202020204" pitchFamily="34" charset="0"/>
              <a:buChar char="•"/>
            </a:pPr>
            <a:endParaRPr lang="en-US"/>
          </a:p>
          <a:p>
            <a:pPr lvl="1"/>
            <a:endParaRPr lang="en-US"/>
          </a:p>
          <a:p>
            <a:pPr marL="342900" indent="-342900">
              <a:buFont typeface="Arial" panose="020B0604020202020204" pitchFamily="34" charset="0"/>
              <a:buChar char="•"/>
            </a:pPr>
            <a:endParaRPr lang="en-US"/>
          </a:p>
        </p:txBody>
      </p:sp>
      <p:sp>
        <p:nvSpPr>
          <p:cNvPr id="23" name="Rectangle 22">
            <a:extLst>
              <a:ext uri="{FF2B5EF4-FFF2-40B4-BE49-F238E27FC236}">
                <a16:creationId xmlns:a16="http://schemas.microsoft.com/office/drawing/2014/main" id="{1DDE8727-10E3-4E23-B4D9-7DEF7BE6C1C6}"/>
              </a:ext>
            </a:extLst>
          </p:cNvPr>
          <p:cNvSpPr/>
          <p:nvPr/>
        </p:nvSpPr>
        <p:spPr>
          <a:xfrm>
            <a:off x="612742" y="939713"/>
            <a:ext cx="6829068" cy="4524315"/>
          </a:xfrm>
          <a:prstGeom prst="rect">
            <a:avLst/>
          </a:prstGeom>
        </p:spPr>
        <p:txBody>
          <a:bodyPr wrap="square">
            <a:spAutoFit/>
          </a:bodyPr>
          <a:lstStyle/>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We perform similar set of operations to clean the restaurant dataset</a:t>
            </a:r>
          </a:p>
          <a:p>
            <a:endParaRPr lang="en-US"/>
          </a:p>
          <a:p>
            <a:pPr marL="342900" indent="-342900">
              <a:buFont typeface="Arial" panose="020B0604020202020204" pitchFamily="34" charset="0"/>
              <a:buChar char="•"/>
            </a:pPr>
            <a:r>
              <a:rPr lang="en-US"/>
              <a:t>After cleaning, we combine the Airbnb Dataset with the Restaurant Stats Dataset. And again using the geo-coordinates date we count the number of restaurant and facilities withing a 0.5Km radius of each listing.</a:t>
            </a:r>
          </a:p>
          <a:p>
            <a:endParaRPr lang="en-US"/>
          </a:p>
          <a:p>
            <a:pPr marL="342900" indent="-342900">
              <a:buFont typeface="Arial" panose="020B0604020202020204" pitchFamily="34" charset="0"/>
              <a:buChar char="•"/>
            </a:pPr>
            <a:r>
              <a:rPr lang="en-US"/>
              <a:t>We then combine, the above two counts (Restaurant and Crime Stats) for each listing.</a:t>
            </a:r>
          </a:p>
          <a:p>
            <a:pPr marL="342900" indent="-342900">
              <a:buFont typeface="Arial" panose="020B0604020202020204" pitchFamily="34" charset="0"/>
              <a:buChar char="•"/>
            </a:pPr>
            <a:endParaRPr lang="en-US"/>
          </a:p>
          <a:p>
            <a:pPr marL="342900" indent="-342900">
              <a:buFont typeface="Arial" panose="020B0604020202020204" pitchFamily="34" charset="0"/>
              <a:buChar char="•"/>
            </a:pPr>
            <a:endParaRPr lang="en-US"/>
          </a:p>
          <a:p>
            <a:pPr marL="342900" indent="-342900">
              <a:buFont typeface="Arial" panose="020B0604020202020204" pitchFamily="34" charset="0"/>
              <a:buChar char="•"/>
            </a:pPr>
            <a:endParaRPr lang="en-US"/>
          </a:p>
          <a:p>
            <a:pPr lvl="1"/>
            <a:endParaRPr lang="en-US"/>
          </a:p>
          <a:p>
            <a:pPr marL="342900" indent="-342900">
              <a:buFont typeface="Arial" panose="020B0604020202020204" pitchFamily="34" charset="0"/>
              <a:buChar char="•"/>
            </a:pPr>
            <a:endParaRPr lang="en-US"/>
          </a:p>
        </p:txBody>
      </p:sp>
      <p:pic>
        <p:nvPicPr>
          <p:cNvPr id="2" name="Picture 1">
            <a:extLst>
              <a:ext uri="{FF2B5EF4-FFF2-40B4-BE49-F238E27FC236}">
                <a16:creationId xmlns:a16="http://schemas.microsoft.com/office/drawing/2014/main" id="{8858716B-B6A0-42B2-B68E-A2745B15C6BC}"/>
              </a:ext>
            </a:extLst>
          </p:cNvPr>
          <p:cNvPicPr>
            <a:picLocks noChangeAspect="1"/>
          </p:cNvPicPr>
          <p:nvPr/>
        </p:nvPicPr>
        <p:blipFill>
          <a:blip r:embed="rId2"/>
          <a:stretch>
            <a:fillRect/>
          </a:stretch>
        </p:blipFill>
        <p:spPr>
          <a:xfrm>
            <a:off x="7611432" y="1043352"/>
            <a:ext cx="3967826" cy="35095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a:extLst>
              <a:ext uri="{FF2B5EF4-FFF2-40B4-BE49-F238E27FC236}">
                <a16:creationId xmlns:a16="http://schemas.microsoft.com/office/drawing/2014/main" id="{6B2E9D54-921B-4CB5-96B8-C50B43CDE0E7}"/>
              </a:ext>
            </a:extLst>
          </p:cNvPr>
          <p:cNvSpPr txBox="1"/>
          <p:nvPr/>
        </p:nvSpPr>
        <p:spPr>
          <a:xfrm>
            <a:off x="8229600" y="4725365"/>
            <a:ext cx="3251184" cy="369332"/>
          </a:xfrm>
          <a:prstGeom prst="rect">
            <a:avLst/>
          </a:prstGeom>
          <a:noFill/>
        </p:spPr>
        <p:txBody>
          <a:bodyPr wrap="square" rtlCol="0">
            <a:spAutoFit/>
          </a:bodyPr>
          <a:lstStyle/>
          <a:p>
            <a:r>
              <a:rPr lang="en-US"/>
              <a:t>Restaurant Data After Cleaning</a:t>
            </a:r>
          </a:p>
        </p:txBody>
      </p:sp>
    </p:spTree>
    <p:extLst>
      <p:ext uri="{BB962C8B-B14F-4D97-AF65-F5344CB8AC3E}">
        <p14:creationId xmlns:p14="http://schemas.microsoft.com/office/powerpoint/2010/main" val="2818003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7360DD-F472-4E2C-990D-31D7EED6D3B4}"/>
              </a:ext>
            </a:extLst>
          </p:cNvPr>
          <p:cNvPicPr>
            <a:picLocks noChangeAspect="1"/>
          </p:cNvPicPr>
          <p:nvPr/>
        </p:nvPicPr>
        <p:blipFill>
          <a:blip r:embed="rId2"/>
          <a:stretch>
            <a:fillRect/>
          </a:stretch>
        </p:blipFill>
        <p:spPr>
          <a:xfrm>
            <a:off x="491504" y="1856936"/>
            <a:ext cx="11028813" cy="38440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2" name="Title 1">
            <a:extLst>
              <a:ext uri="{FF2B5EF4-FFF2-40B4-BE49-F238E27FC236}">
                <a16:creationId xmlns:a16="http://schemas.microsoft.com/office/drawing/2014/main" id="{8D8F0914-8F7A-4028-9294-D5541452BA4E}"/>
              </a:ext>
            </a:extLst>
          </p:cNvPr>
          <p:cNvSpPr txBox="1">
            <a:spLocks/>
          </p:cNvSpPr>
          <p:nvPr/>
        </p:nvSpPr>
        <p:spPr>
          <a:xfrm>
            <a:off x="491504" y="103774"/>
            <a:ext cx="10749460" cy="828154"/>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r>
              <a:rPr lang="en-US" sz="4000"/>
              <a:t>Dataset after Pre-Processing: </a:t>
            </a:r>
          </a:p>
        </p:txBody>
      </p:sp>
      <p:cxnSp>
        <p:nvCxnSpPr>
          <p:cNvPr id="23" name="Straight Connector 22">
            <a:extLst>
              <a:ext uri="{FF2B5EF4-FFF2-40B4-BE49-F238E27FC236}">
                <a16:creationId xmlns:a16="http://schemas.microsoft.com/office/drawing/2014/main" id="{DF16F26E-4C31-4BCD-978D-8A40254C27B7}"/>
              </a:ext>
            </a:extLst>
          </p:cNvPr>
          <p:cNvCxnSpPr>
            <a:cxnSpLocks/>
          </p:cNvCxnSpPr>
          <p:nvPr/>
        </p:nvCxnSpPr>
        <p:spPr>
          <a:xfrm flipV="1">
            <a:off x="612742" y="901966"/>
            <a:ext cx="10628222" cy="29962"/>
          </a:xfrm>
          <a:prstGeom prst="line">
            <a:avLst/>
          </a:prstGeom>
        </p:spPr>
        <p:style>
          <a:lnRef idx="1">
            <a:schemeClr val="dk1"/>
          </a:lnRef>
          <a:fillRef idx="0">
            <a:schemeClr val="dk1"/>
          </a:fillRef>
          <a:effectRef idx="0">
            <a:schemeClr val="dk1"/>
          </a:effectRef>
          <a:fontRef idx="minor">
            <a:schemeClr val="tx1"/>
          </a:fontRef>
        </p:style>
      </p:cxnSp>
      <p:sp>
        <p:nvSpPr>
          <p:cNvPr id="5" name="Rectangle 4">
            <a:extLst>
              <a:ext uri="{FF2B5EF4-FFF2-40B4-BE49-F238E27FC236}">
                <a16:creationId xmlns:a16="http://schemas.microsoft.com/office/drawing/2014/main" id="{3AA2CD37-9DE3-41DD-8007-712AB51C7D80}"/>
              </a:ext>
            </a:extLst>
          </p:cNvPr>
          <p:cNvSpPr/>
          <p:nvPr/>
        </p:nvSpPr>
        <p:spPr>
          <a:xfrm>
            <a:off x="190710" y="931928"/>
            <a:ext cx="10749459" cy="923330"/>
          </a:xfrm>
          <a:prstGeom prst="rect">
            <a:avLst/>
          </a:prstGeom>
        </p:spPr>
        <p:txBody>
          <a:bodyPr wrap="square">
            <a:spAutoFit/>
          </a:bodyPr>
          <a:lstStyle/>
          <a:p>
            <a:pPr marL="742950" lvl="1" indent="-285750">
              <a:buFont typeface="Arial" panose="020B0604020202020204" pitchFamily="34" charset="0"/>
              <a:buChar char="•"/>
            </a:pPr>
            <a:r>
              <a:rPr lang="en-US"/>
              <a:t>The Final dataset has the required count data as shown below. This Data has more than 72K records and will be now sent to train and built a Machine Learning model.</a:t>
            </a:r>
          </a:p>
          <a:p>
            <a:pPr marL="342900" indent="-342900">
              <a:buFont typeface="Arial" panose="020B0604020202020204" pitchFamily="34" charset="0"/>
              <a:buChar char="•"/>
            </a:pPr>
            <a:endParaRPr lang="en-US"/>
          </a:p>
        </p:txBody>
      </p:sp>
    </p:spTree>
    <p:extLst>
      <p:ext uri="{BB962C8B-B14F-4D97-AF65-F5344CB8AC3E}">
        <p14:creationId xmlns:p14="http://schemas.microsoft.com/office/powerpoint/2010/main" val="1612911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1">
            <a:extLst>
              <a:ext uri="{FF2B5EF4-FFF2-40B4-BE49-F238E27FC236}">
                <a16:creationId xmlns:a16="http://schemas.microsoft.com/office/drawing/2014/main" id="{29290984-2993-423C-88EA-A0D740312FA9}"/>
              </a:ext>
            </a:extLst>
          </p:cNvPr>
          <p:cNvSpPr txBox="1">
            <a:spLocks/>
          </p:cNvSpPr>
          <p:nvPr/>
        </p:nvSpPr>
        <p:spPr>
          <a:xfrm>
            <a:off x="520520" y="176669"/>
            <a:ext cx="10749460" cy="828154"/>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endParaRPr lang="en-US" sz="4000"/>
          </a:p>
        </p:txBody>
      </p:sp>
      <p:sp>
        <p:nvSpPr>
          <p:cNvPr id="65" name="Slide Number Placeholder 3">
            <a:extLst>
              <a:ext uri="{FF2B5EF4-FFF2-40B4-BE49-F238E27FC236}">
                <a16:creationId xmlns:a16="http://schemas.microsoft.com/office/drawing/2014/main" id="{1200DF20-F079-40AE-A75B-882AFC39FF0C}"/>
              </a:ext>
            </a:extLst>
          </p:cNvPr>
          <p:cNvSpPr txBox="1">
            <a:spLocks/>
          </p:cNvSpPr>
          <p:nvPr/>
        </p:nvSpPr>
        <p:spPr>
          <a:xfrm>
            <a:off x="12771687" y="6332716"/>
            <a:ext cx="425109"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defRPr/>
            </a:pPr>
            <a:fld id="{2465CFD4-9401-47B7-ADC2-1B0E4994DF73}" type="slidenum">
              <a:rPr lang="en-IN" sz="1199" smtClean="0">
                <a:solidFill>
                  <a:prstClr val="black">
                    <a:tint val="75000"/>
                  </a:prstClr>
                </a:solidFill>
                <a:latin typeface="Segoe UI" panose="020B0502040204020203" pitchFamily="34" charset="0"/>
                <a:cs typeface="Segoe UI" panose="020B0502040204020203" pitchFamily="34" charset="0"/>
              </a:rPr>
              <a:pPr algn="ctr" defTabSz="914400">
                <a:defRPr/>
              </a:pPr>
              <a:t>16</a:t>
            </a:fld>
            <a:endParaRPr lang="en-IN" sz="1199">
              <a:solidFill>
                <a:prstClr val="black">
                  <a:tint val="75000"/>
                </a:prstClr>
              </a:solidFill>
              <a:latin typeface="Segoe UI" panose="020B0502040204020203" pitchFamily="34" charset="0"/>
              <a:cs typeface="Segoe UI" panose="020B0502040204020203" pitchFamily="34" charset="0"/>
            </a:endParaRPr>
          </a:p>
        </p:txBody>
      </p:sp>
      <p:sp>
        <p:nvSpPr>
          <p:cNvPr id="77" name="Rectangle 76">
            <a:extLst>
              <a:ext uri="{FF2B5EF4-FFF2-40B4-BE49-F238E27FC236}">
                <a16:creationId xmlns:a16="http://schemas.microsoft.com/office/drawing/2014/main" id="{264CBF91-E1B1-483E-99CF-A6536B47C7A4}"/>
              </a:ext>
            </a:extLst>
          </p:cNvPr>
          <p:cNvSpPr/>
          <p:nvPr/>
        </p:nvSpPr>
        <p:spPr>
          <a:xfrm>
            <a:off x="612742" y="2413485"/>
            <a:ext cx="1976594" cy="1814719"/>
          </a:xfrm>
          <a:prstGeom prst="rect">
            <a:avLst/>
          </a:prstGeom>
          <a:solidFill>
            <a:schemeClr val="accent1">
              <a:lumMod val="20000"/>
              <a:lumOff val="80000"/>
            </a:schemeClr>
          </a:solid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Calibri" panose="020F0502020204030204"/>
                <a:ea typeface="+mn-ea"/>
                <a:cs typeface="+mn-cs"/>
              </a:rPr>
              <a:t>Join based on geo-location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Calibri" panose="020F0502020204030204"/>
                <a:ea typeface="+mn-ea"/>
                <a:cs typeface="+mn-cs"/>
              </a:rPr>
              <a:t>(To get crime-stats and restaurants within 0.5 miles of the property)</a:t>
            </a:r>
          </a:p>
        </p:txBody>
      </p:sp>
      <p:cxnSp>
        <p:nvCxnSpPr>
          <p:cNvPr id="41" name="Straight Arrow Connector 40">
            <a:extLst>
              <a:ext uri="{FF2B5EF4-FFF2-40B4-BE49-F238E27FC236}">
                <a16:creationId xmlns:a16="http://schemas.microsoft.com/office/drawing/2014/main" id="{3662255F-9156-43BF-9BFD-FA047F022C68}"/>
              </a:ext>
            </a:extLst>
          </p:cNvPr>
          <p:cNvCxnSpPr>
            <a:cxnSpLocks/>
          </p:cNvCxnSpPr>
          <p:nvPr/>
        </p:nvCxnSpPr>
        <p:spPr>
          <a:xfrm>
            <a:off x="2589336" y="2552078"/>
            <a:ext cx="7596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B12731D-D6B6-4563-BD5A-1919C5800C46}"/>
              </a:ext>
            </a:extLst>
          </p:cNvPr>
          <p:cNvCxnSpPr>
            <a:cxnSpLocks/>
          </p:cNvCxnSpPr>
          <p:nvPr/>
        </p:nvCxnSpPr>
        <p:spPr>
          <a:xfrm>
            <a:off x="2589336" y="3947001"/>
            <a:ext cx="7596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A9FE3E90-F916-4D2C-843E-800594582304}"/>
              </a:ext>
            </a:extLst>
          </p:cNvPr>
          <p:cNvSpPr/>
          <p:nvPr/>
        </p:nvSpPr>
        <p:spPr>
          <a:xfrm>
            <a:off x="3357053" y="1923012"/>
            <a:ext cx="1976594" cy="1123369"/>
          </a:xfrm>
          <a:prstGeom prst="rect">
            <a:avLst/>
          </a:prstGeom>
          <a:solidFill>
            <a:schemeClr val="accent1">
              <a:lumMod val="20000"/>
              <a:lumOff val="80000"/>
            </a:schemeClr>
          </a:solid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Calibri" panose="020F0502020204030204"/>
                <a:ea typeface="+mn-ea"/>
                <a:cs typeface="+mn-cs"/>
              </a:rPr>
              <a:t>Listings with &gt;15 reviews/ratings </a:t>
            </a:r>
          </a:p>
        </p:txBody>
      </p:sp>
      <p:sp>
        <p:nvSpPr>
          <p:cNvPr id="23" name="Rectangle 22">
            <a:extLst>
              <a:ext uri="{FF2B5EF4-FFF2-40B4-BE49-F238E27FC236}">
                <a16:creationId xmlns:a16="http://schemas.microsoft.com/office/drawing/2014/main" id="{5426BA2D-0537-4E73-827B-678476219428}"/>
              </a:ext>
            </a:extLst>
          </p:cNvPr>
          <p:cNvSpPr/>
          <p:nvPr/>
        </p:nvSpPr>
        <p:spPr>
          <a:xfrm>
            <a:off x="3365115" y="3415045"/>
            <a:ext cx="1976594" cy="1091142"/>
          </a:xfrm>
          <a:prstGeom prst="rect">
            <a:avLst/>
          </a:prstGeom>
          <a:solidFill>
            <a:schemeClr val="accent1">
              <a:lumMod val="20000"/>
              <a:lumOff val="80000"/>
            </a:schemeClr>
          </a:solid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IN" sz="1600">
                <a:solidFill>
                  <a:prstClr val="black"/>
                </a:solidFill>
              </a:rPr>
              <a:t>Listings with ≤ 15 reviews/ratings </a:t>
            </a:r>
          </a:p>
        </p:txBody>
      </p:sp>
      <p:cxnSp>
        <p:nvCxnSpPr>
          <p:cNvPr id="28" name="Straight Arrow Connector 27">
            <a:extLst>
              <a:ext uri="{FF2B5EF4-FFF2-40B4-BE49-F238E27FC236}">
                <a16:creationId xmlns:a16="http://schemas.microsoft.com/office/drawing/2014/main" id="{24444099-88AC-48ED-ADEE-0B5A94932E5B}"/>
              </a:ext>
            </a:extLst>
          </p:cNvPr>
          <p:cNvCxnSpPr>
            <a:cxnSpLocks/>
          </p:cNvCxnSpPr>
          <p:nvPr/>
        </p:nvCxnSpPr>
        <p:spPr>
          <a:xfrm>
            <a:off x="5341709" y="3950662"/>
            <a:ext cx="670765" cy="9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CB089159-4E11-4D92-845C-C63D04BB527B}"/>
              </a:ext>
            </a:extLst>
          </p:cNvPr>
          <p:cNvSpPr/>
          <p:nvPr/>
        </p:nvSpPr>
        <p:spPr>
          <a:xfrm>
            <a:off x="5966196" y="3429000"/>
            <a:ext cx="1553285" cy="1120870"/>
          </a:xfrm>
          <a:prstGeom prst="rect">
            <a:avLst/>
          </a:prstGeom>
          <a:solidFill>
            <a:schemeClr val="accent1">
              <a:lumMod val="20000"/>
              <a:lumOff val="80000"/>
            </a:schemeClr>
          </a:solid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Calibri" panose="020F0502020204030204"/>
                <a:ea typeface="+mn-ea"/>
                <a:cs typeface="+mn-cs"/>
              </a:rPr>
              <a:t>Model</a:t>
            </a:r>
          </a:p>
        </p:txBody>
      </p:sp>
      <p:cxnSp>
        <p:nvCxnSpPr>
          <p:cNvPr id="30" name="Straight Arrow Connector 29">
            <a:extLst>
              <a:ext uri="{FF2B5EF4-FFF2-40B4-BE49-F238E27FC236}">
                <a16:creationId xmlns:a16="http://schemas.microsoft.com/office/drawing/2014/main" id="{E8114A57-0CDE-4A8F-AE18-42DEE5707C96}"/>
              </a:ext>
            </a:extLst>
          </p:cNvPr>
          <p:cNvCxnSpPr>
            <a:cxnSpLocks/>
            <a:stCxn id="29" idx="3"/>
          </p:cNvCxnSpPr>
          <p:nvPr/>
        </p:nvCxnSpPr>
        <p:spPr>
          <a:xfrm>
            <a:off x="7519481" y="3989435"/>
            <a:ext cx="1112561" cy="14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C54C6745-4A75-422E-A3F9-4B082CA6D68E}"/>
              </a:ext>
            </a:extLst>
          </p:cNvPr>
          <p:cNvSpPr/>
          <p:nvPr/>
        </p:nvSpPr>
        <p:spPr>
          <a:xfrm>
            <a:off x="8663729" y="3414855"/>
            <a:ext cx="1553285" cy="1120870"/>
          </a:xfrm>
          <a:prstGeom prst="rect">
            <a:avLst/>
          </a:prstGeom>
          <a:solidFill>
            <a:schemeClr val="accent1">
              <a:lumMod val="20000"/>
              <a:lumOff val="80000"/>
            </a:schemeClr>
          </a:solid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Calibri" panose="020F0502020204030204"/>
                <a:ea typeface="+mn-ea"/>
                <a:cs typeface="+mn-cs"/>
              </a:rPr>
              <a:t>Prediction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Calibri" panose="020F0502020204030204"/>
                <a:ea typeface="+mn-ea"/>
                <a:cs typeface="+mn-cs"/>
              </a:rPr>
              <a:t>(Updated Rating)</a:t>
            </a:r>
          </a:p>
        </p:txBody>
      </p:sp>
      <p:sp>
        <p:nvSpPr>
          <p:cNvPr id="34" name="TextBox 33">
            <a:extLst>
              <a:ext uri="{FF2B5EF4-FFF2-40B4-BE49-F238E27FC236}">
                <a16:creationId xmlns:a16="http://schemas.microsoft.com/office/drawing/2014/main" id="{D28590A5-1E05-4F95-A418-4F23E845C4CD}"/>
              </a:ext>
            </a:extLst>
          </p:cNvPr>
          <p:cNvSpPr txBox="1"/>
          <p:nvPr/>
        </p:nvSpPr>
        <p:spPr>
          <a:xfrm>
            <a:off x="7532098" y="3639224"/>
            <a:ext cx="3401796" cy="307777"/>
          </a:xfrm>
          <a:prstGeom prst="rect">
            <a:avLst/>
          </a:prstGeom>
          <a:noFill/>
        </p:spPr>
        <p:txBody>
          <a:bodyPr wrap="square" rtlCol="0">
            <a:spAutoFit/>
          </a:bodyPr>
          <a:lstStyle/>
          <a:p>
            <a:r>
              <a:rPr lang="en-US" sz="1400"/>
              <a:t>Transform</a:t>
            </a:r>
          </a:p>
        </p:txBody>
      </p:sp>
      <p:cxnSp>
        <p:nvCxnSpPr>
          <p:cNvPr id="12" name="Connector: Elbow 11">
            <a:extLst>
              <a:ext uri="{FF2B5EF4-FFF2-40B4-BE49-F238E27FC236}">
                <a16:creationId xmlns:a16="http://schemas.microsoft.com/office/drawing/2014/main" id="{8A083C5F-9337-4716-8D0C-0B4D97ED7E03}"/>
              </a:ext>
            </a:extLst>
          </p:cNvPr>
          <p:cNvCxnSpPr>
            <a:stCxn id="22" idx="3"/>
            <a:endCxn id="29" idx="0"/>
          </p:cNvCxnSpPr>
          <p:nvPr/>
        </p:nvCxnSpPr>
        <p:spPr>
          <a:xfrm>
            <a:off x="5333647" y="2484697"/>
            <a:ext cx="1409192" cy="9443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B5420ED-DCD4-4E6B-87F6-23FFB537E08B}"/>
              </a:ext>
            </a:extLst>
          </p:cNvPr>
          <p:cNvSpPr txBox="1"/>
          <p:nvPr/>
        </p:nvSpPr>
        <p:spPr>
          <a:xfrm>
            <a:off x="5601281" y="2115365"/>
            <a:ext cx="3401796" cy="738664"/>
          </a:xfrm>
          <a:prstGeom prst="rect">
            <a:avLst/>
          </a:prstGeom>
          <a:noFill/>
        </p:spPr>
        <p:txBody>
          <a:bodyPr wrap="square" rtlCol="0">
            <a:spAutoFit/>
          </a:bodyPr>
          <a:lstStyle/>
          <a:p>
            <a:r>
              <a:rPr lang="en-IN" sz="1400">
                <a:solidFill>
                  <a:prstClr val="black"/>
                </a:solidFill>
              </a:rPr>
              <a:t>                           Feature Extraction </a:t>
            </a:r>
          </a:p>
          <a:p>
            <a:r>
              <a:rPr lang="en-IN" sz="1400">
                <a:solidFill>
                  <a:prstClr val="black"/>
                </a:solidFill>
              </a:rPr>
              <a:t>                             &amp; Training</a:t>
            </a:r>
          </a:p>
          <a:p>
            <a:endParaRPr lang="en-US" sz="1400"/>
          </a:p>
        </p:txBody>
      </p:sp>
      <p:cxnSp>
        <p:nvCxnSpPr>
          <p:cNvPr id="42" name="Straight Arrow Connector 41">
            <a:extLst>
              <a:ext uri="{FF2B5EF4-FFF2-40B4-BE49-F238E27FC236}">
                <a16:creationId xmlns:a16="http://schemas.microsoft.com/office/drawing/2014/main" id="{D2D0EC11-D412-4899-ACA3-88F2F92EC927}"/>
              </a:ext>
            </a:extLst>
          </p:cNvPr>
          <p:cNvCxnSpPr>
            <a:cxnSpLocks/>
          </p:cNvCxnSpPr>
          <p:nvPr/>
        </p:nvCxnSpPr>
        <p:spPr>
          <a:xfrm flipV="1">
            <a:off x="10232857" y="3963608"/>
            <a:ext cx="386863" cy="14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661A5CD2-F6E1-44C9-A2CE-7F3FEA9412CD}"/>
              </a:ext>
            </a:extLst>
          </p:cNvPr>
          <p:cNvSpPr/>
          <p:nvPr/>
        </p:nvSpPr>
        <p:spPr>
          <a:xfrm>
            <a:off x="10635564" y="3429000"/>
            <a:ext cx="1041502" cy="1120870"/>
          </a:xfrm>
          <a:prstGeom prst="rect">
            <a:avLst/>
          </a:prstGeom>
          <a:solidFill>
            <a:schemeClr val="accent1">
              <a:lumMod val="20000"/>
              <a:lumOff val="80000"/>
            </a:schemeClr>
          </a:solid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Calibri" panose="020F0502020204030204"/>
                <a:ea typeface="+mn-ea"/>
                <a:cs typeface="+mn-cs"/>
              </a:rPr>
              <a:t>Accuracy</a:t>
            </a:r>
          </a:p>
        </p:txBody>
      </p:sp>
      <p:sp>
        <p:nvSpPr>
          <p:cNvPr id="20" name="Title 1">
            <a:extLst>
              <a:ext uri="{FF2B5EF4-FFF2-40B4-BE49-F238E27FC236}">
                <a16:creationId xmlns:a16="http://schemas.microsoft.com/office/drawing/2014/main" id="{33CC9E56-3CBD-4932-AE74-9CF018EE5C0A}"/>
              </a:ext>
            </a:extLst>
          </p:cNvPr>
          <p:cNvSpPr txBox="1">
            <a:spLocks/>
          </p:cNvSpPr>
          <p:nvPr/>
        </p:nvSpPr>
        <p:spPr>
          <a:xfrm>
            <a:off x="552123" y="136982"/>
            <a:ext cx="10749460" cy="80273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r>
              <a:rPr lang="en-US" sz="4000"/>
              <a:t>Model Training and Prediction (Flow)</a:t>
            </a:r>
          </a:p>
        </p:txBody>
      </p:sp>
      <p:cxnSp>
        <p:nvCxnSpPr>
          <p:cNvPr id="24" name="Straight Connector 23">
            <a:extLst>
              <a:ext uri="{FF2B5EF4-FFF2-40B4-BE49-F238E27FC236}">
                <a16:creationId xmlns:a16="http://schemas.microsoft.com/office/drawing/2014/main" id="{D9C3029F-8876-4D55-A02F-C7B9FFFF1168}"/>
              </a:ext>
            </a:extLst>
          </p:cNvPr>
          <p:cNvCxnSpPr>
            <a:cxnSpLocks/>
          </p:cNvCxnSpPr>
          <p:nvPr/>
        </p:nvCxnSpPr>
        <p:spPr>
          <a:xfrm flipV="1">
            <a:off x="612742" y="902600"/>
            <a:ext cx="10628222" cy="29962"/>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21811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F6B751-0C60-44EA-9DF5-22B92B397460}"/>
              </a:ext>
            </a:extLst>
          </p:cNvPr>
          <p:cNvSpPr txBox="1"/>
          <p:nvPr/>
        </p:nvSpPr>
        <p:spPr>
          <a:xfrm>
            <a:off x="395357" y="1389269"/>
            <a:ext cx="11301894"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After preprocessing (removing rows with null for price), we use three features to train our model so as to be able to predict the appropriate value of rating for newly added/ less reviewed listings.</a:t>
            </a:r>
            <a:endParaRPr lang="en-US" dirty="0">
              <a:cs typeface="Calibri"/>
            </a:endParaRPr>
          </a:p>
          <a:p>
            <a:r>
              <a:rPr lang="en-US" dirty="0">
                <a:ea typeface="+mn-lt"/>
                <a:cs typeface="+mn-lt"/>
              </a:rPr>
              <a:t>1. "</a:t>
            </a:r>
            <a:r>
              <a:rPr lang="en-US" dirty="0" err="1">
                <a:ea typeface="+mn-lt"/>
                <a:cs typeface="+mn-lt"/>
              </a:rPr>
              <a:t>count_crime</a:t>
            </a:r>
            <a:r>
              <a:rPr lang="en-US" dirty="0">
                <a:ea typeface="+mn-lt"/>
                <a:cs typeface="+mn-lt"/>
              </a:rPr>
              <a:t>", this attribute has the count of crime that have occurred in the past near to a listing</a:t>
            </a:r>
          </a:p>
          <a:p>
            <a:r>
              <a:rPr lang="en-US" dirty="0">
                <a:ea typeface="+mn-lt"/>
                <a:cs typeface="+mn-lt"/>
              </a:rPr>
              <a:t>2. "</a:t>
            </a:r>
            <a:r>
              <a:rPr lang="en-US" dirty="0" err="1">
                <a:ea typeface="+mn-lt"/>
                <a:cs typeface="+mn-lt"/>
              </a:rPr>
              <a:t>count_restaurant</a:t>
            </a:r>
            <a:r>
              <a:rPr lang="en-US" dirty="0">
                <a:ea typeface="+mn-lt"/>
                <a:cs typeface="+mn-lt"/>
              </a:rPr>
              <a:t>", this attribute has the count of restaurants close to a particular listing.</a:t>
            </a:r>
          </a:p>
          <a:p>
            <a:r>
              <a:rPr lang="en-US" dirty="0">
                <a:ea typeface="+mn-lt"/>
                <a:cs typeface="+mn-lt"/>
              </a:rPr>
              <a:t>     (within a distance of 0.5km)</a:t>
            </a:r>
          </a:p>
          <a:p>
            <a:r>
              <a:rPr lang="en-US" dirty="0">
                <a:ea typeface="+mn-lt"/>
                <a:cs typeface="+mn-lt"/>
              </a:rPr>
              <a:t>3. "price", the attribute has the value of average price of the listing from the time it has been listed</a:t>
            </a:r>
          </a:p>
          <a:p>
            <a:r>
              <a:rPr lang="en-US" dirty="0">
                <a:ea typeface="+mn-lt"/>
                <a:cs typeface="+mn-lt"/>
              </a:rPr>
              <a:t>4. "</a:t>
            </a:r>
            <a:r>
              <a:rPr lang="en-US" dirty="0" err="1">
                <a:ea typeface="+mn-lt"/>
                <a:cs typeface="+mn-lt"/>
              </a:rPr>
              <a:t>review_Score_ratings</a:t>
            </a:r>
            <a:r>
              <a:rPr lang="en-US" dirty="0">
                <a:ea typeface="+mn-lt"/>
                <a:cs typeface="+mn-lt"/>
              </a:rPr>
              <a:t>", this attribute is used as the target/output for the model and is fed to the model in rounded form of nearest multiple of 5 thus having 20 bins/classes of label 5,10,15...100.</a:t>
            </a:r>
          </a:p>
          <a:p>
            <a:endParaRPr lang="en-US" dirty="0">
              <a:cs typeface="Calibri"/>
            </a:endParaRPr>
          </a:p>
          <a:p>
            <a:r>
              <a:rPr lang="en-US" dirty="0">
                <a:cs typeface="Calibri"/>
              </a:rPr>
              <a:t>We used Naïve Bayes and logistic regression for the ML model but the accuracy of Naïve Bayes was poor as it did not consider the fact that there would be relation between the customer review and the crime stat in the locality or rating of customer and the restaurant nearby.</a:t>
            </a:r>
          </a:p>
          <a:p>
            <a:r>
              <a:rPr lang="en-US" dirty="0">
                <a:cs typeface="Calibri"/>
              </a:rPr>
              <a:t>As the naïve </a:t>
            </a:r>
            <a:r>
              <a:rPr lang="en-US" dirty="0" err="1">
                <a:cs typeface="Calibri"/>
              </a:rPr>
              <a:t>bayes</a:t>
            </a:r>
            <a:r>
              <a:rPr lang="en-US" dirty="0">
                <a:cs typeface="Calibri"/>
              </a:rPr>
              <a:t> accuracy was low we stuck to logistic regression.</a:t>
            </a:r>
          </a:p>
          <a:p>
            <a:r>
              <a:rPr lang="en-US" dirty="0">
                <a:cs typeface="Calibri"/>
              </a:rPr>
              <a:t>Feature column is made as a vector from the features described above and given as an input to the Logistic Regression model</a:t>
            </a:r>
          </a:p>
        </p:txBody>
      </p:sp>
      <p:sp>
        <p:nvSpPr>
          <p:cNvPr id="4" name="Title 1">
            <a:extLst>
              <a:ext uri="{FF2B5EF4-FFF2-40B4-BE49-F238E27FC236}">
                <a16:creationId xmlns:a16="http://schemas.microsoft.com/office/drawing/2014/main" id="{D866CF4C-6BBB-4146-8AD2-D546FF2FC7DC}"/>
              </a:ext>
            </a:extLst>
          </p:cNvPr>
          <p:cNvSpPr txBox="1">
            <a:spLocks/>
          </p:cNvSpPr>
          <p:nvPr/>
        </p:nvSpPr>
        <p:spPr>
          <a:xfrm>
            <a:off x="552123" y="136982"/>
            <a:ext cx="10749460" cy="80273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r>
              <a:rPr lang="en-US" sz="4000" dirty="0"/>
              <a:t>Model Training - Task 3</a:t>
            </a:r>
          </a:p>
        </p:txBody>
      </p:sp>
      <p:cxnSp>
        <p:nvCxnSpPr>
          <p:cNvPr id="6" name="Straight Connector 5">
            <a:extLst>
              <a:ext uri="{FF2B5EF4-FFF2-40B4-BE49-F238E27FC236}">
                <a16:creationId xmlns:a16="http://schemas.microsoft.com/office/drawing/2014/main" id="{4F442DAB-4630-4ED7-AC6D-59EEFAF269A1}"/>
              </a:ext>
            </a:extLst>
          </p:cNvPr>
          <p:cNvCxnSpPr>
            <a:cxnSpLocks/>
          </p:cNvCxnSpPr>
          <p:nvPr/>
        </p:nvCxnSpPr>
        <p:spPr>
          <a:xfrm flipV="1">
            <a:off x="612742" y="902600"/>
            <a:ext cx="10628222" cy="29962"/>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0825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F6B751-0C60-44EA-9DF5-22B92B397460}"/>
              </a:ext>
            </a:extLst>
          </p:cNvPr>
          <p:cNvSpPr txBox="1"/>
          <p:nvPr/>
        </p:nvSpPr>
        <p:spPr>
          <a:xfrm>
            <a:off x="395357" y="1389269"/>
            <a:ext cx="11301894"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Taking only the data entries which have review count &gt;=15, we train the model on 75% of this selected data and test on the remaining 25%. </a:t>
            </a:r>
          </a:p>
          <a:p>
            <a:endParaRPr lang="en-US" dirty="0">
              <a:cs typeface="Calibri"/>
            </a:endParaRPr>
          </a:p>
          <a:p>
            <a:r>
              <a:rPr lang="en-US" dirty="0">
                <a:cs typeface="Calibri"/>
              </a:rPr>
              <a:t>Once the prediction accuracy is obtained we use the coefficients obtained from the model to add value for the </a:t>
            </a:r>
            <a:r>
              <a:rPr lang="en-US" dirty="0" err="1">
                <a:cs typeface="Calibri"/>
              </a:rPr>
              <a:t>review_rating_score</a:t>
            </a:r>
            <a:r>
              <a:rPr lang="en-US" dirty="0">
                <a:cs typeface="Calibri"/>
              </a:rPr>
              <a:t> for the listings with null/reviews less than 15.</a:t>
            </a:r>
          </a:p>
          <a:p>
            <a:endParaRPr lang="en-US" dirty="0">
              <a:cs typeface="Calibri"/>
            </a:endParaRPr>
          </a:p>
          <a:p>
            <a:r>
              <a:rPr lang="en-US" dirty="0">
                <a:cs typeface="Calibri"/>
              </a:rPr>
              <a:t>The updated data is saved and used to give listings as per the </a:t>
            </a:r>
            <a:r>
              <a:rPr lang="en-US">
                <a:cs typeface="Calibri"/>
              </a:rPr>
              <a:t>customers search.</a:t>
            </a:r>
          </a:p>
          <a:p>
            <a:endParaRPr lang="en-US" dirty="0">
              <a:cs typeface="Calibri"/>
            </a:endParaRPr>
          </a:p>
          <a:p>
            <a:r>
              <a:rPr lang="en-US" dirty="0">
                <a:cs typeface="Calibri"/>
              </a:rPr>
              <a:t>The accuracy is predicted using the Multi class classification evaluator of </a:t>
            </a:r>
            <a:r>
              <a:rPr lang="en-US" dirty="0" err="1">
                <a:cs typeface="Calibri"/>
              </a:rPr>
              <a:t>Pysprak.ml.evaluation</a:t>
            </a:r>
            <a:r>
              <a:rPr lang="en-US" dirty="0">
                <a:cs typeface="Calibri"/>
              </a:rPr>
              <a:t> library.</a:t>
            </a:r>
          </a:p>
          <a:p>
            <a:r>
              <a:rPr lang="en-US" dirty="0">
                <a:cs typeface="Calibri"/>
              </a:rPr>
              <a:t>The accuracy of the model is around 80-85%.</a:t>
            </a:r>
          </a:p>
          <a:p>
            <a:endParaRPr lang="en-US" dirty="0">
              <a:cs typeface="Calibri"/>
            </a:endParaRPr>
          </a:p>
        </p:txBody>
      </p:sp>
      <p:sp>
        <p:nvSpPr>
          <p:cNvPr id="4" name="Title 1">
            <a:extLst>
              <a:ext uri="{FF2B5EF4-FFF2-40B4-BE49-F238E27FC236}">
                <a16:creationId xmlns:a16="http://schemas.microsoft.com/office/drawing/2014/main" id="{D866CF4C-6BBB-4146-8AD2-D546FF2FC7DC}"/>
              </a:ext>
            </a:extLst>
          </p:cNvPr>
          <p:cNvSpPr txBox="1">
            <a:spLocks/>
          </p:cNvSpPr>
          <p:nvPr/>
        </p:nvSpPr>
        <p:spPr>
          <a:xfrm>
            <a:off x="552123" y="136982"/>
            <a:ext cx="10749460" cy="80273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r>
              <a:rPr lang="en-US" sz="4000" dirty="0">
                <a:cs typeface="Calibri Light"/>
              </a:rPr>
              <a:t>Prediction - </a:t>
            </a:r>
            <a:r>
              <a:rPr lang="en-US" sz="4000" dirty="0"/>
              <a:t>Task 3</a:t>
            </a:r>
          </a:p>
        </p:txBody>
      </p:sp>
      <p:cxnSp>
        <p:nvCxnSpPr>
          <p:cNvPr id="6" name="Straight Connector 5">
            <a:extLst>
              <a:ext uri="{FF2B5EF4-FFF2-40B4-BE49-F238E27FC236}">
                <a16:creationId xmlns:a16="http://schemas.microsoft.com/office/drawing/2014/main" id="{4F442DAB-4630-4ED7-AC6D-59EEFAF269A1}"/>
              </a:ext>
            </a:extLst>
          </p:cNvPr>
          <p:cNvCxnSpPr>
            <a:cxnSpLocks/>
          </p:cNvCxnSpPr>
          <p:nvPr/>
        </p:nvCxnSpPr>
        <p:spPr>
          <a:xfrm flipV="1">
            <a:off x="612742" y="902600"/>
            <a:ext cx="10628222" cy="29962"/>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341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8D8F0914-8F7A-4028-9294-D5541452BA4E}"/>
              </a:ext>
            </a:extLst>
          </p:cNvPr>
          <p:cNvSpPr txBox="1">
            <a:spLocks/>
          </p:cNvSpPr>
          <p:nvPr/>
        </p:nvSpPr>
        <p:spPr>
          <a:xfrm>
            <a:off x="491504" y="103774"/>
            <a:ext cx="10749460" cy="828154"/>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r>
              <a:rPr lang="en-US" sz="4000" dirty="0"/>
              <a:t>Dataset after Prediction:</a:t>
            </a:r>
          </a:p>
        </p:txBody>
      </p:sp>
      <p:cxnSp>
        <p:nvCxnSpPr>
          <p:cNvPr id="23" name="Straight Connector 22">
            <a:extLst>
              <a:ext uri="{FF2B5EF4-FFF2-40B4-BE49-F238E27FC236}">
                <a16:creationId xmlns:a16="http://schemas.microsoft.com/office/drawing/2014/main" id="{DF16F26E-4C31-4BCD-978D-8A40254C27B7}"/>
              </a:ext>
            </a:extLst>
          </p:cNvPr>
          <p:cNvCxnSpPr>
            <a:cxnSpLocks/>
          </p:cNvCxnSpPr>
          <p:nvPr/>
        </p:nvCxnSpPr>
        <p:spPr>
          <a:xfrm flipV="1">
            <a:off x="612742" y="901966"/>
            <a:ext cx="10628222" cy="29962"/>
          </a:xfrm>
          <a:prstGeom prst="line">
            <a:avLst/>
          </a:prstGeom>
        </p:spPr>
        <p:style>
          <a:lnRef idx="1">
            <a:schemeClr val="dk1"/>
          </a:lnRef>
          <a:fillRef idx="0">
            <a:schemeClr val="dk1"/>
          </a:fillRef>
          <a:effectRef idx="0">
            <a:schemeClr val="dk1"/>
          </a:effectRef>
          <a:fontRef idx="minor">
            <a:schemeClr val="tx1"/>
          </a:fontRef>
        </p:style>
      </p:cxnSp>
      <p:pic>
        <p:nvPicPr>
          <p:cNvPr id="4" name="Picture 3" descr="A picture containing computer, laptop, table, room&#10;&#10;Description automatically generated">
            <a:extLst>
              <a:ext uri="{FF2B5EF4-FFF2-40B4-BE49-F238E27FC236}">
                <a16:creationId xmlns:a16="http://schemas.microsoft.com/office/drawing/2014/main" id="{BD717FED-AD74-4834-A969-9A06D267429D}"/>
              </a:ext>
            </a:extLst>
          </p:cNvPr>
          <p:cNvPicPr>
            <a:picLocks noChangeAspect="1"/>
          </p:cNvPicPr>
          <p:nvPr/>
        </p:nvPicPr>
        <p:blipFill rotWithShape="1">
          <a:blip r:embed="rId2">
            <a:extLst>
              <a:ext uri="{28A0092B-C50C-407E-A947-70E740481C1C}">
                <a14:useLocalDpi xmlns:a14="http://schemas.microsoft.com/office/drawing/2010/main" val="0"/>
              </a:ext>
            </a:extLst>
          </a:blip>
          <a:srcRect l="1433" r="9196" b="16518"/>
          <a:stretch/>
        </p:blipFill>
        <p:spPr>
          <a:xfrm>
            <a:off x="278751" y="1026442"/>
            <a:ext cx="8612031" cy="3436861"/>
          </a:xfrm>
          <a:prstGeom prst="rect">
            <a:avLst/>
          </a:prstGeom>
        </p:spPr>
      </p:pic>
      <p:pic>
        <p:nvPicPr>
          <p:cNvPr id="9" name="Picture 8" descr="A screenshot of a social media post&#10;&#10;Description automatically generated">
            <a:extLst>
              <a:ext uri="{FF2B5EF4-FFF2-40B4-BE49-F238E27FC236}">
                <a16:creationId xmlns:a16="http://schemas.microsoft.com/office/drawing/2014/main" id="{8832986E-FFF3-4388-A512-6CEC58D08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751" y="4463303"/>
            <a:ext cx="8738419" cy="1869538"/>
          </a:xfrm>
          <a:prstGeom prst="rect">
            <a:avLst/>
          </a:prstGeom>
        </p:spPr>
      </p:pic>
    </p:spTree>
    <p:extLst>
      <p:ext uri="{BB962C8B-B14F-4D97-AF65-F5344CB8AC3E}">
        <p14:creationId xmlns:p14="http://schemas.microsoft.com/office/powerpoint/2010/main" val="517917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1">
            <a:extLst>
              <a:ext uri="{FF2B5EF4-FFF2-40B4-BE49-F238E27FC236}">
                <a16:creationId xmlns:a16="http://schemas.microsoft.com/office/drawing/2014/main" id="{29290984-2993-423C-88EA-A0D740312FA9}"/>
              </a:ext>
            </a:extLst>
          </p:cNvPr>
          <p:cNvSpPr txBox="1">
            <a:spLocks/>
          </p:cNvSpPr>
          <p:nvPr/>
        </p:nvSpPr>
        <p:spPr>
          <a:xfrm>
            <a:off x="552123" y="136982"/>
            <a:ext cx="10749460" cy="80273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r>
              <a:rPr lang="en-US" sz="4000"/>
              <a:t>Problem Statement</a:t>
            </a:r>
          </a:p>
        </p:txBody>
      </p:sp>
      <p:sp>
        <p:nvSpPr>
          <p:cNvPr id="65" name="Slide Number Placeholder 3">
            <a:extLst>
              <a:ext uri="{FF2B5EF4-FFF2-40B4-BE49-F238E27FC236}">
                <a16:creationId xmlns:a16="http://schemas.microsoft.com/office/drawing/2014/main" id="{1200DF20-F079-40AE-A75B-882AFC39FF0C}"/>
              </a:ext>
            </a:extLst>
          </p:cNvPr>
          <p:cNvSpPr txBox="1">
            <a:spLocks/>
          </p:cNvSpPr>
          <p:nvPr/>
        </p:nvSpPr>
        <p:spPr>
          <a:xfrm>
            <a:off x="11171772" y="6898324"/>
            <a:ext cx="425109"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defRPr/>
            </a:pPr>
            <a:fld id="{2465CFD4-9401-47B7-ADC2-1B0E4994DF73}" type="slidenum">
              <a:rPr lang="en-IN" sz="1199" smtClean="0">
                <a:solidFill>
                  <a:prstClr val="black">
                    <a:tint val="75000"/>
                  </a:prstClr>
                </a:solidFill>
                <a:latin typeface="Segoe UI" panose="020B0502040204020203" pitchFamily="34" charset="0"/>
                <a:cs typeface="Segoe UI" panose="020B0502040204020203" pitchFamily="34" charset="0"/>
              </a:rPr>
              <a:pPr algn="ctr" defTabSz="914400">
                <a:defRPr/>
              </a:pPr>
              <a:t>2</a:t>
            </a:fld>
            <a:endParaRPr lang="en-IN" sz="1199">
              <a:solidFill>
                <a:prstClr val="black">
                  <a:tint val="75000"/>
                </a:prstClr>
              </a:solidFill>
              <a:latin typeface="Segoe UI" panose="020B0502040204020203" pitchFamily="34" charset="0"/>
              <a:cs typeface="Segoe UI" panose="020B0502040204020203" pitchFamily="34" charset="0"/>
            </a:endParaRPr>
          </a:p>
        </p:txBody>
      </p:sp>
      <p:cxnSp>
        <p:nvCxnSpPr>
          <p:cNvPr id="25" name="Straight Connector 24">
            <a:extLst>
              <a:ext uri="{FF2B5EF4-FFF2-40B4-BE49-F238E27FC236}">
                <a16:creationId xmlns:a16="http://schemas.microsoft.com/office/drawing/2014/main" id="{CC51A46F-72D1-42ED-9156-C6EB6835C8B6}"/>
              </a:ext>
            </a:extLst>
          </p:cNvPr>
          <p:cNvCxnSpPr>
            <a:cxnSpLocks/>
          </p:cNvCxnSpPr>
          <p:nvPr/>
        </p:nvCxnSpPr>
        <p:spPr>
          <a:xfrm flipV="1">
            <a:off x="612742" y="902600"/>
            <a:ext cx="10628222" cy="29962"/>
          </a:xfrm>
          <a:prstGeom prst="line">
            <a:avLst/>
          </a:prstGeom>
        </p:spPr>
        <p:style>
          <a:lnRef idx="1">
            <a:schemeClr val="dk1"/>
          </a:lnRef>
          <a:fillRef idx="0">
            <a:schemeClr val="dk1"/>
          </a:fillRef>
          <a:effectRef idx="0">
            <a:schemeClr val="dk1"/>
          </a:effectRef>
          <a:fontRef idx="minor">
            <a:schemeClr val="tx1"/>
          </a:fontRef>
        </p:style>
      </p:cxnSp>
      <p:sp>
        <p:nvSpPr>
          <p:cNvPr id="2" name="Rectangle 1">
            <a:extLst>
              <a:ext uri="{FF2B5EF4-FFF2-40B4-BE49-F238E27FC236}">
                <a16:creationId xmlns:a16="http://schemas.microsoft.com/office/drawing/2014/main" id="{BCC3DA62-4E4E-42EC-B940-FD8F9D3DA8D3}"/>
              </a:ext>
            </a:extLst>
          </p:cNvPr>
          <p:cNvSpPr/>
          <p:nvPr/>
        </p:nvSpPr>
        <p:spPr>
          <a:xfrm>
            <a:off x="612742" y="939713"/>
            <a:ext cx="10559030" cy="2308324"/>
          </a:xfrm>
          <a:prstGeom prst="rect">
            <a:avLst/>
          </a:prstGeom>
        </p:spPr>
        <p:txBody>
          <a:bodyPr wrap="square">
            <a:spAutoFit/>
          </a:bodyPr>
          <a:lstStyle/>
          <a:p>
            <a:endParaRPr lang="en-US">
              <a:solidFill>
                <a:schemeClr val="bg1"/>
              </a:solidFill>
            </a:endParaRPr>
          </a:p>
          <a:p>
            <a:pPr marL="342900" indent="-342900">
              <a:buFont typeface="Arial" panose="020B0604020202020204" pitchFamily="34" charset="0"/>
              <a:buChar char="•"/>
            </a:pPr>
            <a:r>
              <a:rPr lang="en-US"/>
              <a:t>Account for safety of the neighborhood and nearby facilities to recommended stay for the guest.</a:t>
            </a:r>
          </a:p>
          <a:p>
            <a:endParaRPr lang="en-US"/>
          </a:p>
          <a:p>
            <a:pPr marL="342900" indent="-342900">
              <a:buFont typeface="Arial" panose="020B0604020202020204" pitchFamily="34" charset="0"/>
              <a:buChar char="•"/>
            </a:pPr>
            <a:r>
              <a:rPr lang="en-US"/>
              <a:t>Predict rating for relatively new and unrated listings, thus bringing up the value of listings with good score potential. </a:t>
            </a:r>
          </a:p>
          <a:p>
            <a:pPr marL="342900" indent="-342900">
              <a:buFont typeface="Arial" panose="020B0604020202020204" pitchFamily="34" charset="0"/>
              <a:buChar char="•"/>
            </a:pPr>
            <a:endParaRPr lang="en-US"/>
          </a:p>
          <a:p>
            <a:pPr lvl="1"/>
            <a:endParaRPr lang="en-US"/>
          </a:p>
          <a:p>
            <a:pPr marL="342900" indent="-342900">
              <a:buFont typeface="Arial" panose="020B0604020202020204" pitchFamily="34" charset="0"/>
              <a:buChar char="•"/>
            </a:pPr>
            <a:endParaRPr lang="en-US"/>
          </a:p>
        </p:txBody>
      </p:sp>
    </p:spTree>
    <p:extLst>
      <p:ext uri="{BB962C8B-B14F-4D97-AF65-F5344CB8AC3E}">
        <p14:creationId xmlns:p14="http://schemas.microsoft.com/office/powerpoint/2010/main" val="41100624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2DDA-F883-44E8-8A64-E7A751EF046A}"/>
              </a:ext>
            </a:extLst>
          </p:cNvPr>
          <p:cNvSpPr>
            <a:spLocks noGrp="1"/>
          </p:cNvSpPr>
          <p:nvPr>
            <p:ph type="title"/>
          </p:nvPr>
        </p:nvSpPr>
        <p:spPr>
          <a:xfrm>
            <a:off x="188537" y="285395"/>
            <a:ext cx="3410331" cy="1404123"/>
          </a:xfrm>
        </p:spPr>
        <p:txBody>
          <a:bodyPr>
            <a:normAutofit/>
          </a:bodyPr>
          <a:lstStyle/>
          <a:p>
            <a:r>
              <a:rPr lang="en-US" sz="3200"/>
              <a:t>Power BI Map Visual					</a:t>
            </a:r>
          </a:p>
        </p:txBody>
      </p:sp>
      <p:pic>
        <p:nvPicPr>
          <p:cNvPr id="7" name="Content Placeholder 7">
            <a:extLst>
              <a:ext uri="{FF2B5EF4-FFF2-40B4-BE49-F238E27FC236}">
                <a16:creationId xmlns:a16="http://schemas.microsoft.com/office/drawing/2014/main" id="{40976C75-202C-4190-B809-519BF2DFBD4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364611" y="987457"/>
            <a:ext cx="7560296" cy="5001863"/>
          </a:xfrm>
          <a:prstGeom prst="rect">
            <a:avLst/>
          </a:prstGeom>
        </p:spPr>
      </p:pic>
      <p:pic>
        <p:nvPicPr>
          <p:cNvPr id="9" name="Picture 8">
            <a:extLst>
              <a:ext uri="{FF2B5EF4-FFF2-40B4-BE49-F238E27FC236}">
                <a16:creationId xmlns:a16="http://schemas.microsoft.com/office/drawing/2014/main" id="{DF07AC0D-746B-463D-8EAA-8EFC525421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4611" y="6283994"/>
            <a:ext cx="350550" cy="388654"/>
          </a:xfrm>
          <a:prstGeom prst="rect">
            <a:avLst/>
          </a:prstGeom>
        </p:spPr>
      </p:pic>
      <p:pic>
        <p:nvPicPr>
          <p:cNvPr id="11" name="Picture 10">
            <a:extLst>
              <a:ext uri="{FF2B5EF4-FFF2-40B4-BE49-F238E27FC236}">
                <a16:creationId xmlns:a16="http://schemas.microsoft.com/office/drawing/2014/main" id="{805011D6-714D-469D-AF31-D02699E482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4859" y="6286101"/>
            <a:ext cx="350550" cy="388654"/>
          </a:xfrm>
          <a:prstGeom prst="rect">
            <a:avLst/>
          </a:prstGeom>
        </p:spPr>
      </p:pic>
      <p:sp>
        <p:nvSpPr>
          <p:cNvPr id="12" name="TextBox 11">
            <a:extLst>
              <a:ext uri="{FF2B5EF4-FFF2-40B4-BE49-F238E27FC236}">
                <a16:creationId xmlns:a16="http://schemas.microsoft.com/office/drawing/2014/main" id="{E097DCB2-6760-4BFF-BBC1-427F65C534AE}"/>
              </a:ext>
            </a:extLst>
          </p:cNvPr>
          <p:cNvSpPr txBox="1"/>
          <p:nvPr/>
        </p:nvSpPr>
        <p:spPr>
          <a:xfrm>
            <a:off x="4807669" y="6276471"/>
            <a:ext cx="3200399" cy="584775"/>
          </a:xfrm>
          <a:prstGeom prst="rect">
            <a:avLst/>
          </a:prstGeom>
          <a:noFill/>
        </p:spPr>
        <p:txBody>
          <a:bodyPr wrap="square" rtlCol="0">
            <a:spAutoFit/>
          </a:bodyPr>
          <a:lstStyle/>
          <a:p>
            <a:r>
              <a:rPr lang="en-US" sz="1600"/>
              <a:t>Listings with more than 15 reviews</a:t>
            </a:r>
          </a:p>
          <a:p>
            <a:endParaRPr lang="en-US" sz="1600"/>
          </a:p>
        </p:txBody>
      </p:sp>
      <p:sp>
        <p:nvSpPr>
          <p:cNvPr id="13" name="TextBox 12">
            <a:extLst>
              <a:ext uri="{FF2B5EF4-FFF2-40B4-BE49-F238E27FC236}">
                <a16:creationId xmlns:a16="http://schemas.microsoft.com/office/drawing/2014/main" id="{F617853F-352C-44D7-8D92-1244D1D9D410}"/>
              </a:ext>
            </a:extLst>
          </p:cNvPr>
          <p:cNvSpPr txBox="1"/>
          <p:nvPr/>
        </p:nvSpPr>
        <p:spPr>
          <a:xfrm>
            <a:off x="8724508" y="6269541"/>
            <a:ext cx="3200399" cy="584775"/>
          </a:xfrm>
          <a:prstGeom prst="rect">
            <a:avLst/>
          </a:prstGeom>
          <a:noFill/>
        </p:spPr>
        <p:txBody>
          <a:bodyPr wrap="square" rtlCol="0">
            <a:spAutoFit/>
          </a:bodyPr>
          <a:lstStyle/>
          <a:p>
            <a:r>
              <a:rPr lang="en-US" sz="1600"/>
              <a:t>Listings with less than 15 reviews</a:t>
            </a:r>
          </a:p>
          <a:p>
            <a:endParaRPr lang="en-US" sz="1600"/>
          </a:p>
        </p:txBody>
      </p:sp>
      <p:pic>
        <p:nvPicPr>
          <p:cNvPr id="14" name="Picture 13">
            <a:extLst>
              <a:ext uri="{FF2B5EF4-FFF2-40B4-BE49-F238E27FC236}">
                <a16:creationId xmlns:a16="http://schemas.microsoft.com/office/drawing/2014/main" id="{75A65513-E428-48BB-9EDE-A58DDC8521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4859" y="6295527"/>
            <a:ext cx="350550" cy="388654"/>
          </a:xfrm>
          <a:prstGeom prst="rect">
            <a:avLst/>
          </a:prstGeom>
        </p:spPr>
      </p:pic>
      <p:sp>
        <p:nvSpPr>
          <p:cNvPr id="15" name="TextBox 14">
            <a:extLst>
              <a:ext uri="{FF2B5EF4-FFF2-40B4-BE49-F238E27FC236}">
                <a16:creationId xmlns:a16="http://schemas.microsoft.com/office/drawing/2014/main" id="{343498D6-342E-487B-965A-8258AF883C38}"/>
              </a:ext>
            </a:extLst>
          </p:cNvPr>
          <p:cNvSpPr txBox="1"/>
          <p:nvPr/>
        </p:nvSpPr>
        <p:spPr>
          <a:xfrm>
            <a:off x="4807669" y="6285897"/>
            <a:ext cx="3200399" cy="584775"/>
          </a:xfrm>
          <a:prstGeom prst="rect">
            <a:avLst/>
          </a:prstGeom>
          <a:noFill/>
        </p:spPr>
        <p:txBody>
          <a:bodyPr wrap="square" rtlCol="0">
            <a:spAutoFit/>
          </a:bodyPr>
          <a:lstStyle/>
          <a:p>
            <a:r>
              <a:rPr lang="en-US" sz="1600"/>
              <a:t>Listings with more than 15 reviews</a:t>
            </a:r>
          </a:p>
          <a:p>
            <a:endParaRPr lang="en-US" sz="1600"/>
          </a:p>
        </p:txBody>
      </p:sp>
      <p:sp>
        <p:nvSpPr>
          <p:cNvPr id="16" name="TextBox 15">
            <a:extLst>
              <a:ext uri="{FF2B5EF4-FFF2-40B4-BE49-F238E27FC236}">
                <a16:creationId xmlns:a16="http://schemas.microsoft.com/office/drawing/2014/main" id="{D9545415-1233-48F1-BBFE-8A9E8311F107}"/>
              </a:ext>
            </a:extLst>
          </p:cNvPr>
          <p:cNvSpPr txBox="1"/>
          <p:nvPr/>
        </p:nvSpPr>
        <p:spPr>
          <a:xfrm>
            <a:off x="8724508" y="6278967"/>
            <a:ext cx="3200399" cy="584775"/>
          </a:xfrm>
          <a:prstGeom prst="rect">
            <a:avLst/>
          </a:prstGeom>
          <a:noFill/>
        </p:spPr>
        <p:txBody>
          <a:bodyPr wrap="square" rtlCol="0">
            <a:spAutoFit/>
          </a:bodyPr>
          <a:lstStyle/>
          <a:p>
            <a:r>
              <a:rPr lang="en-US" sz="1600"/>
              <a:t>Listings with less than 15 reviews</a:t>
            </a:r>
          </a:p>
          <a:p>
            <a:endParaRPr lang="en-US" sz="1600"/>
          </a:p>
        </p:txBody>
      </p:sp>
      <p:sp>
        <p:nvSpPr>
          <p:cNvPr id="20" name="Text Placeholder 2">
            <a:extLst>
              <a:ext uri="{FF2B5EF4-FFF2-40B4-BE49-F238E27FC236}">
                <a16:creationId xmlns:a16="http://schemas.microsoft.com/office/drawing/2014/main" id="{DBAD9608-2C7E-4EBB-BE8F-C17C99D6F197}"/>
              </a:ext>
            </a:extLst>
          </p:cNvPr>
          <p:cNvSpPr>
            <a:spLocks noGrp="1"/>
          </p:cNvSpPr>
          <p:nvPr>
            <p:ph type="body" sz="half" idx="2"/>
          </p:nvPr>
        </p:nvSpPr>
        <p:spPr>
          <a:xfrm>
            <a:off x="188537" y="2926080"/>
            <a:ext cx="3610494" cy="3379124"/>
          </a:xfrm>
        </p:spPr>
        <p:txBody>
          <a:bodyPr>
            <a:normAutofit/>
          </a:bodyPr>
          <a:lstStyle/>
          <a:p>
            <a:r>
              <a:rPr lang="en-US" sz="4000"/>
              <a:t>Area: </a:t>
            </a:r>
          </a:p>
          <a:p>
            <a:r>
              <a:rPr lang="en-US" sz="2800"/>
              <a:t>Tribeca, Manhattan</a:t>
            </a:r>
          </a:p>
        </p:txBody>
      </p:sp>
    </p:spTree>
    <p:extLst>
      <p:ext uri="{BB962C8B-B14F-4D97-AF65-F5344CB8AC3E}">
        <p14:creationId xmlns:p14="http://schemas.microsoft.com/office/powerpoint/2010/main" val="22171966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2DDA-F883-44E8-8A64-E7A751EF046A}"/>
              </a:ext>
            </a:extLst>
          </p:cNvPr>
          <p:cNvSpPr>
            <a:spLocks noGrp="1"/>
          </p:cNvSpPr>
          <p:nvPr>
            <p:ph type="title"/>
          </p:nvPr>
        </p:nvSpPr>
        <p:spPr>
          <a:xfrm>
            <a:off x="188537" y="304250"/>
            <a:ext cx="3410331" cy="1404123"/>
          </a:xfrm>
        </p:spPr>
        <p:txBody>
          <a:bodyPr>
            <a:normAutofit/>
          </a:bodyPr>
          <a:lstStyle/>
          <a:p>
            <a:r>
              <a:rPr lang="en-US" sz="3200"/>
              <a:t>Power BI Map Visual					</a:t>
            </a:r>
          </a:p>
        </p:txBody>
      </p:sp>
      <p:sp>
        <p:nvSpPr>
          <p:cNvPr id="3" name="Text Placeholder 2">
            <a:extLst>
              <a:ext uri="{FF2B5EF4-FFF2-40B4-BE49-F238E27FC236}">
                <a16:creationId xmlns:a16="http://schemas.microsoft.com/office/drawing/2014/main" id="{20691955-C06B-43B6-9557-3C77C60C92CE}"/>
              </a:ext>
            </a:extLst>
          </p:cNvPr>
          <p:cNvSpPr>
            <a:spLocks noGrp="1"/>
          </p:cNvSpPr>
          <p:nvPr>
            <p:ph type="body" sz="half" idx="2"/>
          </p:nvPr>
        </p:nvSpPr>
        <p:spPr>
          <a:xfrm>
            <a:off x="188537" y="2926080"/>
            <a:ext cx="3610494" cy="3379124"/>
          </a:xfrm>
        </p:spPr>
        <p:txBody>
          <a:bodyPr>
            <a:normAutofit/>
          </a:bodyPr>
          <a:lstStyle/>
          <a:p>
            <a:r>
              <a:rPr lang="en-US" sz="4000"/>
              <a:t>Area: </a:t>
            </a:r>
          </a:p>
          <a:p>
            <a:r>
              <a:rPr lang="en-US" sz="2800"/>
              <a:t>Downtown Brooklyn &amp; Brooklyn Heights</a:t>
            </a:r>
          </a:p>
        </p:txBody>
      </p:sp>
      <p:pic>
        <p:nvPicPr>
          <p:cNvPr id="9" name="Content Placeholder 7">
            <a:extLst>
              <a:ext uri="{FF2B5EF4-FFF2-40B4-BE49-F238E27FC236}">
                <a16:creationId xmlns:a16="http://schemas.microsoft.com/office/drawing/2014/main" id="{D43E5F11-46A0-4F2B-8F6B-B0CEB6872A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0138" y="929011"/>
            <a:ext cx="7513163" cy="4999977"/>
          </a:xfrm>
          <a:prstGeom prst="rect">
            <a:avLst/>
          </a:prstGeom>
        </p:spPr>
      </p:pic>
      <p:pic>
        <p:nvPicPr>
          <p:cNvPr id="10" name="Picture 9">
            <a:extLst>
              <a:ext uri="{FF2B5EF4-FFF2-40B4-BE49-F238E27FC236}">
                <a16:creationId xmlns:a16="http://schemas.microsoft.com/office/drawing/2014/main" id="{9117673E-BA61-4B9E-9B4C-8C7388AD23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4611" y="6283994"/>
            <a:ext cx="350550" cy="388654"/>
          </a:xfrm>
          <a:prstGeom prst="rect">
            <a:avLst/>
          </a:prstGeom>
        </p:spPr>
      </p:pic>
      <p:pic>
        <p:nvPicPr>
          <p:cNvPr id="11" name="Picture 10">
            <a:extLst>
              <a:ext uri="{FF2B5EF4-FFF2-40B4-BE49-F238E27FC236}">
                <a16:creationId xmlns:a16="http://schemas.microsoft.com/office/drawing/2014/main" id="{83C45681-B2C0-4B25-9BA1-FFB8CFA642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4859" y="6295527"/>
            <a:ext cx="350550" cy="388654"/>
          </a:xfrm>
          <a:prstGeom prst="rect">
            <a:avLst/>
          </a:prstGeom>
        </p:spPr>
      </p:pic>
      <p:sp>
        <p:nvSpPr>
          <p:cNvPr id="12" name="TextBox 11">
            <a:extLst>
              <a:ext uri="{FF2B5EF4-FFF2-40B4-BE49-F238E27FC236}">
                <a16:creationId xmlns:a16="http://schemas.microsoft.com/office/drawing/2014/main" id="{300B4774-FCA8-4E85-B03A-501AA00C689C}"/>
              </a:ext>
            </a:extLst>
          </p:cNvPr>
          <p:cNvSpPr txBox="1"/>
          <p:nvPr/>
        </p:nvSpPr>
        <p:spPr>
          <a:xfrm>
            <a:off x="4807669" y="6285897"/>
            <a:ext cx="3200399" cy="584775"/>
          </a:xfrm>
          <a:prstGeom prst="rect">
            <a:avLst/>
          </a:prstGeom>
          <a:noFill/>
        </p:spPr>
        <p:txBody>
          <a:bodyPr wrap="square" rtlCol="0">
            <a:spAutoFit/>
          </a:bodyPr>
          <a:lstStyle/>
          <a:p>
            <a:r>
              <a:rPr lang="en-US" sz="1600"/>
              <a:t>Listings with more than 15 reviews</a:t>
            </a:r>
          </a:p>
          <a:p>
            <a:endParaRPr lang="en-US" sz="1600"/>
          </a:p>
        </p:txBody>
      </p:sp>
      <p:sp>
        <p:nvSpPr>
          <p:cNvPr id="13" name="TextBox 12">
            <a:extLst>
              <a:ext uri="{FF2B5EF4-FFF2-40B4-BE49-F238E27FC236}">
                <a16:creationId xmlns:a16="http://schemas.microsoft.com/office/drawing/2014/main" id="{30026ADD-B5F7-40F4-B410-2836F334B3E1}"/>
              </a:ext>
            </a:extLst>
          </p:cNvPr>
          <p:cNvSpPr txBox="1"/>
          <p:nvPr/>
        </p:nvSpPr>
        <p:spPr>
          <a:xfrm>
            <a:off x="8724508" y="6278967"/>
            <a:ext cx="3200399" cy="584775"/>
          </a:xfrm>
          <a:prstGeom prst="rect">
            <a:avLst/>
          </a:prstGeom>
          <a:noFill/>
        </p:spPr>
        <p:txBody>
          <a:bodyPr wrap="square" rtlCol="0">
            <a:spAutoFit/>
          </a:bodyPr>
          <a:lstStyle/>
          <a:p>
            <a:r>
              <a:rPr lang="en-US" sz="1600"/>
              <a:t>Listings with less than 15 reviews</a:t>
            </a:r>
          </a:p>
          <a:p>
            <a:endParaRPr lang="en-US" sz="1600"/>
          </a:p>
        </p:txBody>
      </p:sp>
    </p:spTree>
    <p:extLst>
      <p:ext uri="{BB962C8B-B14F-4D97-AF65-F5344CB8AC3E}">
        <p14:creationId xmlns:p14="http://schemas.microsoft.com/office/powerpoint/2010/main" val="40385622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2DDA-F883-44E8-8A64-E7A751EF046A}"/>
              </a:ext>
            </a:extLst>
          </p:cNvPr>
          <p:cNvSpPr>
            <a:spLocks noGrp="1"/>
          </p:cNvSpPr>
          <p:nvPr>
            <p:ph type="title"/>
          </p:nvPr>
        </p:nvSpPr>
        <p:spPr>
          <a:xfrm>
            <a:off x="188537" y="351383"/>
            <a:ext cx="3410331" cy="1404123"/>
          </a:xfrm>
        </p:spPr>
        <p:txBody>
          <a:bodyPr>
            <a:normAutofit/>
          </a:bodyPr>
          <a:lstStyle/>
          <a:p>
            <a:r>
              <a:rPr lang="en-US" sz="3200"/>
              <a:t>Power BI Map Visual					</a:t>
            </a:r>
          </a:p>
        </p:txBody>
      </p:sp>
      <p:pic>
        <p:nvPicPr>
          <p:cNvPr id="8" name="Content Placeholder 7">
            <a:extLst>
              <a:ext uri="{FF2B5EF4-FFF2-40B4-BE49-F238E27FC236}">
                <a16:creationId xmlns:a16="http://schemas.microsoft.com/office/drawing/2014/main" id="{2B7BF88B-6D87-46F7-858E-01873A4B37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4234991" y="734819"/>
            <a:ext cx="7709740" cy="5388362"/>
          </a:xfrm>
        </p:spPr>
      </p:pic>
      <p:pic>
        <p:nvPicPr>
          <p:cNvPr id="5" name="Picture 4">
            <a:extLst>
              <a:ext uri="{FF2B5EF4-FFF2-40B4-BE49-F238E27FC236}">
                <a16:creationId xmlns:a16="http://schemas.microsoft.com/office/drawing/2014/main" id="{2AB3DCE7-C001-4F5A-944B-1BB851D6A5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4611" y="6283994"/>
            <a:ext cx="350550" cy="388654"/>
          </a:xfrm>
          <a:prstGeom prst="rect">
            <a:avLst/>
          </a:prstGeom>
        </p:spPr>
      </p:pic>
      <p:pic>
        <p:nvPicPr>
          <p:cNvPr id="6" name="Picture 5">
            <a:extLst>
              <a:ext uri="{FF2B5EF4-FFF2-40B4-BE49-F238E27FC236}">
                <a16:creationId xmlns:a16="http://schemas.microsoft.com/office/drawing/2014/main" id="{77BD23B0-AA78-4391-9644-7844AC0AAE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4859" y="6295527"/>
            <a:ext cx="350550" cy="388654"/>
          </a:xfrm>
          <a:prstGeom prst="rect">
            <a:avLst/>
          </a:prstGeom>
        </p:spPr>
      </p:pic>
      <p:sp>
        <p:nvSpPr>
          <p:cNvPr id="7" name="TextBox 6">
            <a:extLst>
              <a:ext uri="{FF2B5EF4-FFF2-40B4-BE49-F238E27FC236}">
                <a16:creationId xmlns:a16="http://schemas.microsoft.com/office/drawing/2014/main" id="{ED6640DE-CF80-4D29-BDE9-264CDA296154}"/>
              </a:ext>
            </a:extLst>
          </p:cNvPr>
          <p:cNvSpPr txBox="1"/>
          <p:nvPr/>
        </p:nvSpPr>
        <p:spPr>
          <a:xfrm>
            <a:off x="4807669" y="6285897"/>
            <a:ext cx="3200399" cy="584775"/>
          </a:xfrm>
          <a:prstGeom prst="rect">
            <a:avLst/>
          </a:prstGeom>
          <a:noFill/>
        </p:spPr>
        <p:txBody>
          <a:bodyPr wrap="square" rtlCol="0">
            <a:spAutoFit/>
          </a:bodyPr>
          <a:lstStyle/>
          <a:p>
            <a:r>
              <a:rPr lang="en-US" sz="1600"/>
              <a:t>Listings with more than 15 reviews</a:t>
            </a:r>
          </a:p>
          <a:p>
            <a:endParaRPr lang="en-US" sz="1600"/>
          </a:p>
        </p:txBody>
      </p:sp>
      <p:sp>
        <p:nvSpPr>
          <p:cNvPr id="9" name="TextBox 8">
            <a:extLst>
              <a:ext uri="{FF2B5EF4-FFF2-40B4-BE49-F238E27FC236}">
                <a16:creationId xmlns:a16="http://schemas.microsoft.com/office/drawing/2014/main" id="{01200E99-0E5C-48BC-AE84-7A67FE094F50}"/>
              </a:ext>
            </a:extLst>
          </p:cNvPr>
          <p:cNvSpPr txBox="1"/>
          <p:nvPr/>
        </p:nvSpPr>
        <p:spPr>
          <a:xfrm>
            <a:off x="8724508" y="6278967"/>
            <a:ext cx="3200399" cy="584775"/>
          </a:xfrm>
          <a:prstGeom prst="rect">
            <a:avLst/>
          </a:prstGeom>
          <a:noFill/>
        </p:spPr>
        <p:txBody>
          <a:bodyPr wrap="square" rtlCol="0">
            <a:spAutoFit/>
          </a:bodyPr>
          <a:lstStyle/>
          <a:p>
            <a:r>
              <a:rPr lang="en-US" sz="1600"/>
              <a:t>Listings with less than 15 reviews</a:t>
            </a:r>
          </a:p>
          <a:p>
            <a:endParaRPr lang="en-US" sz="1600"/>
          </a:p>
        </p:txBody>
      </p:sp>
      <p:sp>
        <p:nvSpPr>
          <p:cNvPr id="11" name="Text Placeholder 2">
            <a:extLst>
              <a:ext uri="{FF2B5EF4-FFF2-40B4-BE49-F238E27FC236}">
                <a16:creationId xmlns:a16="http://schemas.microsoft.com/office/drawing/2014/main" id="{95D16172-B95E-440A-8F41-846EADA75F67}"/>
              </a:ext>
            </a:extLst>
          </p:cNvPr>
          <p:cNvSpPr>
            <a:spLocks noGrp="1"/>
          </p:cNvSpPr>
          <p:nvPr>
            <p:ph type="body" sz="half" idx="2"/>
          </p:nvPr>
        </p:nvSpPr>
        <p:spPr>
          <a:xfrm>
            <a:off x="188537" y="2926080"/>
            <a:ext cx="3610494" cy="3379124"/>
          </a:xfrm>
        </p:spPr>
        <p:txBody>
          <a:bodyPr>
            <a:normAutofit/>
          </a:bodyPr>
          <a:lstStyle/>
          <a:p>
            <a:r>
              <a:rPr lang="en-US" sz="4000"/>
              <a:t>Area: </a:t>
            </a:r>
          </a:p>
          <a:p>
            <a:r>
              <a:rPr lang="en-US" sz="2800"/>
              <a:t>Bay Ridge, Brooklyn</a:t>
            </a:r>
          </a:p>
        </p:txBody>
      </p:sp>
    </p:spTree>
    <p:extLst>
      <p:ext uri="{BB962C8B-B14F-4D97-AF65-F5344CB8AC3E}">
        <p14:creationId xmlns:p14="http://schemas.microsoft.com/office/powerpoint/2010/main" val="4231512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95D16172-B95E-440A-8F41-846EADA75F67}"/>
              </a:ext>
            </a:extLst>
          </p:cNvPr>
          <p:cNvSpPr>
            <a:spLocks noGrp="1"/>
          </p:cNvSpPr>
          <p:nvPr>
            <p:ph type="body" sz="half" idx="2"/>
          </p:nvPr>
        </p:nvSpPr>
        <p:spPr>
          <a:xfrm>
            <a:off x="188537" y="2926080"/>
            <a:ext cx="3610494" cy="3379124"/>
          </a:xfrm>
        </p:spPr>
        <p:txBody>
          <a:bodyPr>
            <a:normAutofit/>
          </a:bodyPr>
          <a:lstStyle/>
          <a:p>
            <a:r>
              <a:rPr lang="en-US" sz="4000"/>
              <a:t>User </a:t>
            </a:r>
            <a:r>
              <a:rPr lang="en-US" sz="3600"/>
              <a:t>Interface</a:t>
            </a:r>
            <a:endParaRPr lang="en-US" sz="4000"/>
          </a:p>
          <a:p>
            <a:endParaRPr lang="en-US" sz="4000"/>
          </a:p>
        </p:txBody>
      </p:sp>
      <p:sp>
        <p:nvSpPr>
          <p:cNvPr id="13" name="Title 1">
            <a:extLst>
              <a:ext uri="{FF2B5EF4-FFF2-40B4-BE49-F238E27FC236}">
                <a16:creationId xmlns:a16="http://schemas.microsoft.com/office/drawing/2014/main" id="{AD1F1D2F-3449-4715-AF98-CD615B0FE91C}"/>
              </a:ext>
            </a:extLst>
          </p:cNvPr>
          <p:cNvSpPr>
            <a:spLocks noGrp="1"/>
          </p:cNvSpPr>
          <p:nvPr>
            <p:ph type="title"/>
          </p:nvPr>
        </p:nvSpPr>
        <p:spPr>
          <a:xfrm>
            <a:off x="188537" y="313677"/>
            <a:ext cx="3410331" cy="619577"/>
          </a:xfrm>
        </p:spPr>
        <p:txBody>
          <a:bodyPr>
            <a:normAutofit/>
          </a:bodyPr>
          <a:lstStyle/>
          <a:p>
            <a:r>
              <a:rPr lang="en-US" sz="3200"/>
              <a:t>Demo</a:t>
            </a:r>
          </a:p>
        </p:txBody>
      </p:sp>
      <p:pic>
        <p:nvPicPr>
          <p:cNvPr id="3" name="Picture 2" descr="A screenshot of a cell phone&#10;&#10;Description automatically generated">
            <a:extLst>
              <a:ext uri="{FF2B5EF4-FFF2-40B4-BE49-F238E27FC236}">
                <a16:creationId xmlns:a16="http://schemas.microsoft.com/office/drawing/2014/main" id="{B4392DA7-F8B3-4BE9-AC24-40FF14A069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7340" y="933254"/>
            <a:ext cx="7816123" cy="5163271"/>
          </a:xfrm>
          <a:prstGeom prst="rect">
            <a:avLst/>
          </a:prstGeom>
        </p:spPr>
      </p:pic>
    </p:spTree>
    <p:extLst>
      <p:ext uri="{BB962C8B-B14F-4D97-AF65-F5344CB8AC3E}">
        <p14:creationId xmlns:p14="http://schemas.microsoft.com/office/powerpoint/2010/main" val="1174266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95D16172-B95E-440A-8F41-846EADA75F67}"/>
              </a:ext>
            </a:extLst>
          </p:cNvPr>
          <p:cNvSpPr>
            <a:spLocks noGrp="1"/>
          </p:cNvSpPr>
          <p:nvPr>
            <p:ph type="body" sz="half" idx="2"/>
          </p:nvPr>
        </p:nvSpPr>
        <p:spPr>
          <a:xfrm>
            <a:off x="188537" y="2926080"/>
            <a:ext cx="3610494" cy="3379124"/>
          </a:xfrm>
        </p:spPr>
        <p:txBody>
          <a:bodyPr>
            <a:normAutofit/>
          </a:bodyPr>
          <a:lstStyle/>
          <a:p>
            <a:r>
              <a:rPr lang="en-US" sz="3600"/>
              <a:t>Search Output</a:t>
            </a:r>
          </a:p>
        </p:txBody>
      </p:sp>
      <p:sp>
        <p:nvSpPr>
          <p:cNvPr id="13" name="Title 1">
            <a:extLst>
              <a:ext uri="{FF2B5EF4-FFF2-40B4-BE49-F238E27FC236}">
                <a16:creationId xmlns:a16="http://schemas.microsoft.com/office/drawing/2014/main" id="{AD1F1D2F-3449-4715-AF98-CD615B0FE91C}"/>
              </a:ext>
            </a:extLst>
          </p:cNvPr>
          <p:cNvSpPr>
            <a:spLocks noGrp="1"/>
          </p:cNvSpPr>
          <p:nvPr>
            <p:ph type="title"/>
          </p:nvPr>
        </p:nvSpPr>
        <p:spPr>
          <a:xfrm>
            <a:off x="188537" y="285396"/>
            <a:ext cx="3410331" cy="619577"/>
          </a:xfrm>
        </p:spPr>
        <p:txBody>
          <a:bodyPr>
            <a:normAutofit/>
          </a:bodyPr>
          <a:lstStyle/>
          <a:p>
            <a:r>
              <a:rPr lang="en-US" sz="3200"/>
              <a:t>Demo</a:t>
            </a:r>
          </a:p>
        </p:txBody>
      </p:sp>
      <p:pic>
        <p:nvPicPr>
          <p:cNvPr id="3" name="Picture 2">
            <a:extLst>
              <a:ext uri="{FF2B5EF4-FFF2-40B4-BE49-F238E27FC236}">
                <a16:creationId xmlns:a16="http://schemas.microsoft.com/office/drawing/2014/main" id="{C4A35784-BFE5-4635-9F5B-731E4F93EB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951" y="904973"/>
            <a:ext cx="7621064" cy="5039428"/>
          </a:xfrm>
          <a:prstGeom prst="rect">
            <a:avLst/>
          </a:prstGeom>
        </p:spPr>
      </p:pic>
    </p:spTree>
    <p:extLst>
      <p:ext uri="{BB962C8B-B14F-4D97-AF65-F5344CB8AC3E}">
        <p14:creationId xmlns:p14="http://schemas.microsoft.com/office/powerpoint/2010/main" val="19664882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2DDA-F883-44E8-8A64-E7A751EF046A}"/>
              </a:ext>
            </a:extLst>
          </p:cNvPr>
          <p:cNvSpPr>
            <a:spLocks noGrp="1"/>
          </p:cNvSpPr>
          <p:nvPr>
            <p:ph type="title"/>
          </p:nvPr>
        </p:nvSpPr>
        <p:spPr>
          <a:xfrm>
            <a:off x="1066800" y="394977"/>
            <a:ext cx="10058400" cy="1450757"/>
          </a:xfrm>
        </p:spPr>
        <p:txBody>
          <a:bodyPr>
            <a:normAutofit/>
          </a:bodyPr>
          <a:lstStyle/>
          <a:p>
            <a:r>
              <a:rPr lang="en-US" sz="3200"/>
              <a:t>Scalability in Production Environment</a:t>
            </a:r>
            <a:br>
              <a:rPr lang="en-US" sz="3200"/>
            </a:br>
            <a:r>
              <a:rPr lang="en-US" sz="3200"/>
              <a:t>					</a:t>
            </a:r>
          </a:p>
        </p:txBody>
      </p:sp>
      <p:sp>
        <p:nvSpPr>
          <p:cNvPr id="3" name="Content Placeholder 2">
            <a:extLst>
              <a:ext uri="{FF2B5EF4-FFF2-40B4-BE49-F238E27FC236}">
                <a16:creationId xmlns:a16="http://schemas.microsoft.com/office/drawing/2014/main" id="{AA96A050-0FD2-4291-90A1-AFD0D2CD9483}"/>
              </a:ext>
            </a:extLst>
          </p:cNvPr>
          <p:cNvSpPr>
            <a:spLocks noGrp="1"/>
          </p:cNvSpPr>
          <p:nvPr>
            <p:ph idx="1"/>
          </p:nvPr>
        </p:nvSpPr>
        <p:spPr/>
        <p:txBody>
          <a:bodyPr>
            <a:normAutofit/>
          </a:bodyPr>
          <a:lstStyle/>
          <a:p>
            <a:pPr marL="441198" lvl="1" indent="-285750">
              <a:buFont typeface="Wingdings" panose="05000000000000000000" pitchFamily="2" charset="2"/>
              <a:buChar char="§"/>
            </a:pPr>
            <a:endParaRPr lang="en-US" sz="2000">
              <a:solidFill>
                <a:schemeClr val="tx1"/>
              </a:solidFill>
            </a:endParaRPr>
          </a:p>
          <a:p>
            <a:pPr marL="441198" lvl="1" indent="-285750">
              <a:buFont typeface="Wingdings" panose="05000000000000000000" pitchFamily="2" charset="2"/>
              <a:buChar char="§"/>
            </a:pPr>
            <a:r>
              <a:rPr lang="en-US" sz="2000">
                <a:solidFill>
                  <a:schemeClr val="tx1"/>
                </a:solidFill>
              </a:rPr>
              <a:t>We limited our computations only for Airbnb listings in NYC, but organizations like Airbnb has its presence all around the world.</a:t>
            </a:r>
          </a:p>
          <a:p>
            <a:pPr marL="441198" lvl="1" indent="-285750">
              <a:buFont typeface="Wingdings" panose="05000000000000000000" pitchFamily="2" charset="2"/>
              <a:buChar char="§"/>
            </a:pPr>
            <a:r>
              <a:rPr lang="en-US" sz="2000">
                <a:solidFill>
                  <a:schemeClr val="tx1"/>
                </a:solidFill>
              </a:rPr>
              <a:t>If this project were to be implemented on a large scale by an organization like Airbnb, it will have to build a prediction model for each of its city separately.</a:t>
            </a:r>
          </a:p>
          <a:p>
            <a:pPr marL="441198" lvl="1" indent="-285750">
              <a:buFont typeface="Wingdings" panose="05000000000000000000" pitchFamily="2" charset="2"/>
              <a:buChar char="§"/>
            </a:pPr>
            <a:r>
              <a:rPr lang="en-US" sz="2000">
                <a:solidFill>
                  <a:schemeClr val="tx1"/>
                </a:solidFill>
              </a:rPr>
              <a:t>This training and prediction should be specific to every city because every city has different statistics specific to it.</a:t>
            </a:r>
          </a:p>
          <a:p>
            <a:pPr marL="441198" lvl="1" indent="-285750">
              <a:buFont typeface="Wingdings" panose="05000000000000000000" pitchFamily="2" charset="2"/>
              <a:buChar char="§"/>
            </a:pPr>
            <a:r>
              <a:rPr lang="en-US" sz="2000">
                <a:solidFill>
                  <a:schemeClr val="tx1"/>
                </a:solidFill>
              </a:rPr>
              <a:t>Also, as we saw on an average more than 3K new listings get added in NYC every month, this model training &amp; rating prediction task can be on a bi-weekly basis for each city.</a:t>
            </a:r>
          </a:p>
        </p:txBody>
      </p:sp>
    </p:spTree>
    <p:extLst>
      <p:ext uri="{BB962C8B-B14F-4D97-AF65-F5344CB8AC3E}">
        <p14:creationId xmlns:p14="http://schemas.microsoft.com/office/powerpoint/2010/main" val="22258381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2542DDA-F883-44E8-8A64-E7A751EF046A}"/>
              </a:ext>
            </a:extLst>
          </p:cNvPr>
          <p:cNvSpPr>
            <a:spLocks noGrp="1"/>
          </p:cNvSpPr>
          <p:nvPr>
            <p:ph type="title" idx="4294967295"/>
          </p:nvPr>
        </p:nvSpPr>
        <p:spPr>
          <a:xfrm>
            <a:off x="457200" y="640080"/>
            <a:ext cx="3659246" cy="2926080"/>
          </a:xfrm>
        </p:spPr>
        <p:txBody>
          <a:bodyPr vert="horz" lIns="91440" tIns="45720" rIns="91440" bIns="45720" rtlCol="0" anchor="b">
            <a:normAutofit/>
          </a:bodyPr>
          <a:lstStyle/>
          <a:p>
            <a:r>
              <a:rPr lang="en-US" sz="4400">
                <a:solidFill>
                  <a:srgbClr val="FFFFFF"/>
                </a:solidFill>
              </a:rPr>
              <a:t>Questions?</a:t>
            </a:r>
          </a:p>
        </p:txBody>
      </p:sp>
      <p:pic>
        <p:nvPicPr>
          <p:cNvPr id="5" name="Picture 3">
            <a:extLst>
              <a:ext uri="{FF2B5EF4-FFF2-40B4-BE49-F238E27FC236}">
                <a16:creationId xmlns:a16="http://schemas.microsoft.com/office/drawing/2014/main" id="{5D01593E-29FC-4874-8BB0-4EDEF889AFAB}"/>
              </a:ext>
            </a:extLst>
          </p:cNvPr>
          <p:cNvPicPr>
            <a:picLocks noChangeAspect="1"/>
          </p:cNvPicPr>
          <p:nvPr/>
        </p:nvPicPr>
        <p:blipFill rotWithShape="1">
          <a:blip r:embed="rId2"/>
          <a:srcRect l="32824" r="2" b="2"/>
          <a:stretch/>
        </p:blipFill>
        <p:spPr>
          <a:xfrm>
            <a:off x="4639733" y="10"/>
            <a:ext cx="7552266" cy="6857990"/>
          </a:xfrm>
          <a:prstGeom prst="rect">
            <a:avLst/>
          </a:prstGeom>
        </p:spPr>
      </p:pic>
      <p:sp>
        <p:nvSpPr>
          <p:cNvPr id="16" name="Rectangle 15">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79695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542DDA-F883-44E8-8A64-E7A751EF046A}"/>
              </a:ext>
            </a:extLst>
          </p:cNvPr>
          <p:cNvSpPr>
            <a:spLocks noGrp="1"/>
          </p:cNvSpPr>
          <p:nvPr>
            <p:ph type="title" idx="4294967295"/>
          </p:nvPr>
        </p:nvSpPr>
        <p:spPr>
          <a:xfrm>
            <a:off x="5220928" y="965200"/>
            <a:ext cx="5999002" cy="4927600"/>
          </a:xfrm>
        </p:spPr>
        <p:txBody>
          <a:bodyPr vert="horz" lIns="91440" tIns="45720" rIns="91440" bIns="45720" rtlCol="0" anchor="ctr">
            <a:normAutofit/>
          </a:bodyPr>
          <a:lstStyle/>
          <a:p>
            <a:r>
              <a:rPr lang="en-US" sz="8000">
                <a:solidFill>
                  <a:schemeClr val="tx2"/>
                </a:solidFill>
              </a:rPr>
              <a:t>Thank you!</a:t>
            </a:r>
          </a:p>
        </p:txBody>
      </p:sp>
      <p:sp>
        <p:nvSpPr>
          <p:cNvPr id="15" name="Rectangle 14">
            <a:extLst>
              <a:ext uri="{FF2B5EF4-FFF2-40B4-BE49-F238E27FC236}">
                <a16:creationId xmlns:a16="http://schemas.microsoft.com/office/drawing/2014/main" id="{0EEF5601-A8BC-411D-AA64-3E79320BA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33209156-242F-4B26-8D07-CEB2B68A9F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3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0596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1">
            <a:extLst>
              <a:ext uri="{FF2B5EF4-FFF2-40B4-BE49-F238E27FC236}">
                <a16:creationId xmlns:a16="http://schemas.microsoft.com/office/drawing/2014/main" id="{29290984-2993-423C-88EA-A0D740312FA9}"/>
              </a:ext>
            </a:extLst>
          </p:cNvPr>
          <p:cNvSpPr txBox="1">
            <a:spLocks/>
          </p:cNvSpPr>
          <p:nvPr/>
        </p:nvSpPr>
        <p:spPr>
          <a:xfrm>
            <a:off x="532734" y="184116"/>
            <a:ext cx="10749460" cy="80273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r>
              <a:rPr lang="en-US" sz="4000"/>
              <a:t>Datasets used</a:t>
            </a:r>
          </a:p>
        </p:txBody>
      </p:sp>
      <p:sp>
        <p:nvSpPr>
          <p:cNvPr id="65" name="Slide Number Placeholder 3">
            <a:extLst>
              <a:ext uri="{FF2B5EF4-FFF2-40B4-BE49-F238E27FC236}">
                <a16:creationId xmlns:a16="http://schemas.microsoft.com/office/drawing/2014/main" id="{1200DF20-F079-40AE-A75B-882AFC39FF0C}"/>
              </a:ext>
            </a:extLst>
          </p:cNvPr>
          <p:cNvSpPr txBox="1">
            <a:spLocks/>
          </p:cNvSpPr>
          <p:nvPr/>
        </p:nvSpPr>
        <p:spPr>
          <a:xfrm>
            <a:off x="11171772" y="6898324"/>
            <a:ext cx="425109"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defRPr/>
            </a:pPr>
            <a:fld id="{2465CFD4-9401-47B7-ADC2-1B0E4994DF73}" type="slidenum">
              <a:rPr lang="en-IN" sz="1199" smtClean="0">
                <a:solidFill>
                  <a:prstClr val="black">
                    <a:tint val="75000"/>
                  </a:prstClr>
                </a:solidFill>
                <a:latin typeface="Segoe UI" panose="020B0502040204020203" pitchFamily="34" charset="0"/>
                <a:cs typeface="Segoe UI" panose="020B0502040204020203" pitchFamily="34" charset="0"/>
              </a:rPr>
              <a:pPr algn="ctr" defTabSz="914400">
                <a:defRPr/>
              </a:pPr>
              <a:t>3</a:t>
            </a:fld>
            <a:endParaRPr lang="en-IN" sz="1199">
              <a:solidFill>
                <a:prstClr val="black">
                  <a:tint val="75000"/>
                </a:prstClr>
              </a:solidFill>
              <a:latin typeface="Segoe UI" panose="020B0502040204020203" pitchFamily="34" charset="0"/>
              <a:cs typeface="Segoe UI" panose="020B0502040204020203" pitchFamily="34" charset="0"/>
            </a:endParaRPr>
          </a:p>
        </p:txBody>
      </p:sp>
      <p:cxnSp>
        <p:nvCxnSpPr>
          <p:cNvPr id="25" name="Straight Connector 24">
            <a:extLst>
              <a:ext uri="{FF2B5EF4-FFF2-40B4-BE49-F238E27FC236}">
                <a16:creationId xmlns:a16="http://schemas.microsoft.com/office/drawing/2014/main" id="{CC51A46F-72D1-42ED-9156-C6EB6835C8B6}"/>
              </a:ext>
            </a:extLst>
          </p:cNvPr>
          <p:cNvCxnSpPr>
            <a:cxnSpLocks/>
          </p:cNvCxnSpPr>
          <p:nvPr/>
        </p:nvCxnSpPr>
        <p:spPr>
          <a:xfrm flipV="1">
            <a:off x="593353" y="949734"/>
            <a:ext cx="10628222" cy="29962"/>
          </a:xfrm>
          <a:prstGeom prst="line">
            <a:avLst/>
          </a:prstGeom>
        </p:spPr>
        <p:style>
          <a:lnRef idx="1">
            <a:schemeClr val="dk1"/>
          </a:lnRef>
          <a:fillRef idx="0">
            <a:schemeClr val="dk1"/>
          </a:fillRef>
          <a:effectRef idx="0">
            <a:schemeClr val="dk1"/>
          </a:effectRef>
          <a:fontRef idx="minor">
            <a:schemeClr val="tx1"/>
          </a:fontRef>
        </p:style>
      </p:cxnSp>
      <p:sp>
        <p:nvSpPr>
          <p:cNvPr id="2" name="Rectangle 1">
            <a:extLst>
              <a:ext uri="{FF2B5EF4-FFF2-40B4-BE49-F238E27FC236}">
                <a16:creationId xmlns:a16="http://schemas.microsoft.com/office/drawing/2014/main" id="{BCC3DA62-4E4E-42EC-B940-FD8F9D3DA8D3}"/>
              </a:ext>
            </a:extLst>
          </p:cNvPr>
          <p:cNvSpPr/>
          <p:nvPr/>
        </p:nvSpPr>
        <p:spPr>
          <a:xfrm>
            <a:off x="593353" y="1290800"/>
            <a:ext cx="6096000" cy="923330"/>
          </a:xfrm>
          <a:prstGeom prst="rect">
            <a:avLst/>
          </a:prstGeom>
        </p:spPr>
        <p:txBody>
          <a:bodyPr>
            <a:spAutoFit/>
          </a:bodyPr>
          <a:lstStyle/>
          <a:p>
            <a:pPr marL="285750" indent="-285750">
              <a:buFont typeface="Arial" panose="020B0604020202020204" pitchFamily="34" charset="0"/>
              <a:buChar char="•"/>
            </a:pPr>
            <a:r>
              <a:rPr lang="en-US"/>
              <a:t>Airbnb’s Listing Dataset : 50k (Active Listings in NYC) </a:t>
            </a:r>
          </a:p>
          <a:p>
            <a:pPr marL="285750" indent="-285750">
              <a:buFont typeface="Arial" panose="020B0604020202020204" pitchFamily="34" charset="0"/>
              <a:buChar char="•"/>
            </a:pPr>
            <a:r>
              <a:rPr lang="en-US"/>
              <a:t>NYC Crime Stats : 66M (10 years)</a:t>
            </a:r>
          </a:p>
          <a:p>
            <a:pPr marL="285750" indent="-285750">
              <a:buFont typeface="Arial" panose="020B0604020202020204" pitchFamily="34" charset="0"/>
              <a:buChar char="•"/>
            </a:pPr>
            <a:r>
              <a:rPr lang="en-US"/>
              <a:t>NYC Restaurant Dataset : 3M</a:t>
            </a:r>
          </a:p>
        </p:txBody>
      </p:sp>
    </p:spTree>
    <p:extLst>
      <p:ext uri="{BB962C8B-B14F-4D97-AF65-F5344CB8AC3E}">
        <p14:creationId xmlns:p14="http://schemas.microsoft.com/office/powerpoint/2010/main" val="4129989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1">
            <a:extLst>
              <a:ext uri="{FF2B5EF4-FFF2-40B4-BE49-F238E27FC236}">
                <a16:creationId xmlns:a16="http://schemas.microsoft.com/office/drawing/2014/main" id="{29290984-2993-423C-88EA-A0D740312FA9}"/>
              </a:ext>
            </a:extLst>
          </p:cNvPr>
          <p:cNvSpPr txBox="1">
            <a:spLocks/>
          </p:cNvSpPr>
          <p:nvPr/>
        </p:nvSpPr>
        <p:spPr>
          <a:xfrm>
            <a:off x="552123" y="136982"/>
            <a:ext cx="10749460" cy="80273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r>
              <a:rPr lang="en-US" sz="4000"/>
              <a:t>Insights on Airbnb’s listing Data (NYC)</a:t>
            </a:r>
          </a:p>
        </p:txBody>
      </p:sp>
      <p:sp>
        <p:nvSpPr>
          <p:cNvPr id="65" name="Slide Number Placeholder 3">
            <a:extLst>
              <a:ext uri="{FF2B5EF4-FFF2-40B4-BE49-F238E27FC236}">
                <a16:creationId xmlns:a16="http://schemas.microsoft.com/office/drawing/2014/main" id="{1200DF20-F079-40AE-A75B-882AFC39FF0C}"/>
              </a:ext>
            </a:extLst>
          </p:cNvPr>
          <p:cNvSpPr txBox="1">
            <a:spLocks/>
          </p:cNvSpPr>
          <p:nvPr/>
        </p:nvSpPr>
        <p:spPr>
          <a:xfrm>
            <a:off x="11171772" y="6898324"/>
            <a:ext cx="425109"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defRPr/>
            </a:pPr>
            <a:fld id="{2465CFD4-9401-47B7-ADC2-1B0E4994DF73}" type="slidenum">
              <a:rPr lang="en-IN" sz="1199" smtClean="0">
                <a:solidFill>
                  <a:prstClr val="black">
                    <a:tint val="75000"/>
                  </a:prstClr>
                </a:solidFill>
                <a:latin typeface="Segoe UI" panose="020B0502040204020203" pitchFamily="34" charset="0"/>
                <a:cs typeface="Segoe UI" panose="020B0502040204020203" pitchFamily="34" charset="0"/>
              </a:rPr>
              <a:pPr algn="ctr" defTabSz="914400">
                <a:defRPr/>
              </a:pPr>
              <a:t>4</a:t>
            </a:fld>
            <a:endParaRPr lang="en-IN" sz="1199">
              <a:solidFill>
                <a:prstClr val="black">
                  <a:tint val="75000"/>
                </a:prstClr>
              </a:solidFill>
              <a:latin typeface="Segoe UI" panose="020B0502040204020203" pitchFamily="34" charset="0"/>
              <a:cs typeface="Segoe UI" panose="020B0502040204020203" pitchFamily="34" charset="0"/>
            </a:endParaRPr>
          </a:p>
        </p:txBody>
      </p:sp>
      <p:cxnSp>
        <p:nvCxnSpPr>
          <p:cNvPr id="25" name="Straight Connector 24">
            <a:extLst>
              <a:ext uri="{FF2B5EF4-FFF2-40B4-BE49-F238E27FC236}">
                <a16:creationId xmlns:a16="http://schemas.microsoft.com/office/drawing/2014/main" id="{CC51A46F-72D1-42ED-9156-C6EB6835C8B6}"/>
              </a:ext>
            </a:extLst>
          </p:cNvPr>
          <p:cNvCxnSpPr>
            <a:cxnSpLocks/>
          </p:cNvCxnSpPr>
          <p:nvPr/>
        </p:nvCxnSpPr>
        <p:spPr>
          <a:xfrm flipV="1">
            <a:off x="612742" y="902600"/>
            <a:ext cx="10628222" cy="29962"/>
          </a:xfrm>
          <a:prstGeom prst="line">
            <a:avLst/>
          </a:prstGeom>
        </p:spPr>
        <p:style>
          <a:lnRef idx="1">
            <a:schemeClr val="dk1"/>
          </a:lnRef>
          <a:fillRef idx="0">
            <a:schemeClr val="dk1"/>
          </a:fillRef>
          <a:effectRef idx="0">
            <a:schemeClr val="dk1"/>
          </a:effectRef>
          <a:fontRef idx="minor">
            <a:schemeClr val="tx1"/>
          </a:fontRef>
        </p:style>
      </p:cxnSp>
      <p:sp>
        <p:nvSpPr>
          <p:cNvPr id="2" name="Rectangle 1">
            <a:extLst>
              <a:ext uri="{FF2B5EF4-FFF2-40B4-BE49-F238E27FC236}">
                <a16:creationId xmlns:a16="http://schemas.microsoft.com/office/drawing/2014/main" id="{BCC3DA62-4E4E-42EC-B940-FD8F9D3DA8D3}"/>
              </a:ext>
            </a:extLst>
          </p:cNvPr>
          <p:cNvSpPr/>
          <p:nvPr/>
        </p:nvSpPr>
        <p:spPr>
          <a:xfrm>
            <a:off x="612742" y="1091689"/>
            <a:ext cx="10247516" cy="1200329"/>
          </a:xfrm>
          <a:prstGeom prst="rect">
            <a:avLst/>
          </a:prstGeom>
        </p:spPr>
        <p:txBody>
          <a:bodyPr wrap="square">
            <a:spAutoFit/>
          </a:bodyPr>
          <a:lstStyle/>
          <a:p>
            <a:pPr marL="285750" indent="-285750">
              <a:buFont typeface="Arial" panose="020B0604020202020204" pitchFamily="34" charset="0"/>
              <a:buChar char="•"/>
            </a:pPr>
            <a:r>
              <a:rPr lang="en-US" sz="2400"/>
              <a:t>Total available current listings : 50K</a:t>
            </a:r>
          </a:p>
          <a:p>
            <a:pPr marL="285750" indent="-285750">
              <a:buFont typeface="Arial" panose="020B0604020202020204" pitchFamily="34" charset="0"/>
              <a:buChar char="•"/>
            </a:pPr>
            <a:r>
              <a:rPr lang="en-US" sz="2400"/>
              <a:t>Total number of listings with less number of reviews/ratings( &lt;15 ): 22K</a:t>
            </a:r>
          </a:p>
          <a:p>
            <a:pPr marL="285750" indent="-285750">
              <a:buFont typeface="Arial" panose="020B0604020202020204" pitchFamily="34" charset="0"/>
              <a:buChar char="•"/>
            </a:pPr>
            <a:r>
              <a:rPr lang="en-US" sz="2400"/>
              <a:t>Average New Listing added per month : 3K</a:t>
            </a:r>
          </a:p>
        </p:txBody>
      </p:sp>
      <p:pic>
        <p:nvPicPr>
          <p:cNvPr id="4" name="Picture 3">
            <a:extLst>
              <a:ext uri="{FF2B5EF4-FFF2-40B4-BE49-F238E27FC236}">
                <a16:creationId xmlns:a16="http://schemas.microsoft.com/office/drawing/2014/main" id="{1F3F5FF9-BA22-425B-9C41-4997E28210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9883" y="2292018"/>
            <a:ext cx="7092929" cy="3996240"/>
          </a:xfrm>
          <a:prstGeom prst="rect">
            <a:avLst/>
          </a:prstGeom>
        </p:spPr>
      </p:pic>
    </p:spTree>
    <p:extLst>
      <p:ext uri="{BB962C8B-B14F-4D97-AF65-F5344CB8AC3E}">
        <p14:creationId xmlns:p14="http://schemas.microsoft.com/office/powerpoint/2010/main" val="3625704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1">
            <a:extLst>
              <a:ext uri="{FF2B5EF4-FFF2-40B4-BE49-F238E27FC236}">
                <a16:creationId xmlns:a16="http://schemas.microsoft.com/office/drawing/2014/main" id="{29290984-2993-423C-88EA-A0D740312FA9}"/>
              </a:ext>
            </a:extLst>
          </p:cNvPr>
          <p:cNvSpPr txBox="1">
            <a:spLocks/>
          </p:cNvSpPr>
          <p:nvPr/>
        </p:nvSpPr>
        <p:spPr>
          <a:xfrm>
            <a:off x="552123" y="136982"/>
            <a:ext cx="10749460" cy="80273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r>
              <a:rPr lang="en-US" sz="4000"/>
              <a:t>Methodology</a:t>
            </a:r>
          </a:p>
        </p:txBody>
      </p:sp>
      <p:sp>
        <p:nvSpPr>
          <p:cNvPr id="65" name="Slide Number Placeholder 3">
            <a:extLst>
              <a:ext uri="{FF2B5EF4-FFF2-40B4-BE49-F238E27FC236}">
                <a16:creationId xmlns:a16="http://schemas.microsoft.com/office/drawing/2014/main" id="{1200DF20-F079-40AE-A75B-882AFC39FF0C}"/>
              </a:ext>
            </a:extLst>
          </p:cNvPr>
          <p:cNvSpPr txBox="1">
            <a:spLocks/>
          </p:cNvSpPr>
          <p:nvPr/>
        </p:nvSpPr>
        <p:spPr>
          <a:xfrm>
            <a:off x="11171772" y="6898324"/>
            <a:ext cx="425109"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defRPr/>
            </a:pPr>
            <a:fld id="{2465CFD4-9401-47B7-ADC2-1B0E4994DF73}" type="slidenum">
              <a:rPr lang="en-IN" sz="1199" smtClean="0">
                <a:solidFill>
                  <a:prstClr val="black">
                    <a:tint val="75000"/>
                  </a:prstClr>
                </a:solidFill>
                <a:latin typeface="Segoe UI" panose="020B0502040204020203" pitchFamily="34" charset="0"/>
                <a:cs typeface="Segoe UI" panose="020B0502040204020203" pitchFamily="34" charset="0"/>
              </a:rPr>
              <a:pPr algn="ctr" defTabSz="914400">
                <a:defRPr/>
              </a:pPr>
              <a:t>5</a:t>
            </a:fld>
            <a:endParaRPr lang="en-IN" sz="1199">
              <a:solidFill>
                <a:prstClr val="black">
                  <a:tint val="75000"/>
                </a:prstClr>
              </a:solidFill>
              <a:latin typeface="Segoe UI" panose="020B0502040204020203" pitchFamily="34" charset="0"/>
              <a:cs typeface="Segoe UI" panose="020B0502040204020203" pitchFamily="34" charset="0"/>
            </a:endParaRPr>
          </a:p>
        </p:txBody>
      </p:sp>
      <p:pic>
        <p:nvPicPr>
          <p:cNvPr id="67" name="Graphic 66" descr="Newspaper">
            <a:extLst>
              <a:ext uri="{FF2B5EF4-FFF2-40B4-BE49-F238E27FC236}">
                <a16:creationId xmlns:a16="http://schemas.microsoft.com/office/drawing/2014/main" id="{1A2561E4-6FE3-4740-9B43-4D3BD95E56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7453" y="1797575"/>
            <a:ext cx="582834" cy="582834"/>
          </a:xfrm>
          <a:prstGeom prst="rect">
            <a:avLst/>
          </a:prstGeom>
        </p:spPr>
      </p:pic>
      <p:sp>
        <p:nvSpPr>
          <p:cNvPr id="72" name="TextBox 71">
            <a:extLst>
              <a:ext uri="{FF2B5EF4-FFF2-40B4-BE49-F238E27FC236}">
                <a16:creationId xmlns:a16="http://schemas.microsoft.com/office/drawing/2014/main" id="{9679118E-DEF3-4A68-92C8-92694845FB33}"/>
              </a:ext>
            </a:extLst>
          </p:cNvPr>
          <p:cNvSpPr txBox="1"/>
          <p:nvPr/>
        </p:nvSpPr>
        <p:spPr>
          <a:xfrm>
            <a:off x="373014" y="2275773"/>
            <a:ext cx="1795167" cy="523220"/>
          </a:xfrm>
          <a:prstGeom prst="rect">
            <a:avLst/>
          </a:prstGeom>
          <a:ln>
            <a:noFill/>
            <a:prstDash val="sysDash"/>
            <a:tailEnd type="triangle"/>
          </a:ln>
        </p:spPr>
        <p:style>
          <a:lnRef idx="1">
            <a:schemeClr val="accent1"/>
          </a:lnRef>
          <a:fillRef idx="0">
            <a:schemeClr val="accent1"/>
          </a:fillRef>
          <a:effectRef idx="0">
            <a:schemeClr val="accent1"/>
          </a:effectRef>
          <a:fontRef idx="minor">
            <a:schemeClr val="tx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prstClr val="black">
                    <a:lumMod val="95000"/>
                    <a:lumOff val="5000"/>
                  </a:prstClr>
                </a:solidFill>
                <a:latin typeface="Calibri" panose="020F0502020204030204"/>
              </a:rPr>
              <a:t>Airbnb’s Listing Data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prstClr val="black">
                    <a:lumMod val="95000"/>
                    <a:lumOff val="5000"/>
                  </a:prstClr>
                </a:solidFill>
                <a:latin typeface="Calibri" panose="020F0502020204030204"/>
              </a:rPr>
              <a:t>(Last 12 months) </a:t>
            </a:r>
            <a:endParaRPr kumimoji="0" lang="en-US" sz="1400" b="0" i="0" u="none" strike="noStrike" kern="1200" cap="none" spc="0" normalizeH="0" baseline="0" noProof="0">
              <a:ln>
                <a:noFill/>
              </a:ln>
              <a:solidFill>
                <a:prstClr val="black">
                  <a:lumMod val="95000"/>
                  <a:lumOff val="5000"/>
                </a:prstClr>
              </a:solidFill>
              <a:effectLst/>
              <a:uLnTx/>
              <a:uFillTx/>
              <a:latin typeface="Calibri" panose="020F0502020204030204"/>
              <a:ea typeface="+mn-ea"/>
              <a:cs typeface="+mn-cs"/>
            </a:endParaRPr>
          </a:p>
        </p:txBody>
      </p:sp>
      <p:sp>
        <p:nvSpPr>
          <p:cNvPr id="74" name="Rectangle 73">
            <a:extLst>
              <a:ext uri="{FF2B5EF4-FFF2-40B4-BE49-F238E27FC236}">
                <a16:creationId xmlns:a16="http://schemas.microsoft.com/office/drawing/2014/main" id="{44AAF36C-5DC1-4905-BD31-6C21EE432530}"/>
              </a:ext>
            </a:extLst>
          </p:cNvPr>
          <p:cNvSpPr/>
          <p:nvPr/>
        </p:nvSpPr>
        <p:spPr>
          <a:xfrm>
            <a:off x="7926649" y="1180393"/>
            <a:ext cx="1302327" cy="802731"/>
          </a:xfrm>
          <a:prstGeom prst="rect">
            <a:avLst/>
          </a:prstGeom>
          <a:solidFill>
            <a:schemeClr val="accent1">
              <a:lumMod val="20000"/>
              <a:lumOff val="80000"/>
            </a:schemeClr>
          </a:solid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prstClr val="black"/>
                </a:solidFill>
                <a:effectLst/>
                <a:uLnTx/>
                <a:uFillTx/>
                <a:latin typeface="Calibri" panose="020F0502020204030204"/>
                <a:ea typeface="+mn-ea"/>
                <a:cs typeface="+mn-cs"/>
              </a:rPr>
              <a:t>Present Month’s Listed Properties</a:t>
            </a:r>
          </a:p>
        </p:txBody>
      </p:sp>
      <p:sp>
        <p:nvSpPr>
          <p:cNvPr id="77" name="Rectangle 76">
            <a:extLst>
              <a:ext uri="{FF2B5EF4-FFF2-40B4-BE49-F238E27FC236}">
                <a16:creationId xmlns:a16="http://schemas.microsoft.com/office/drawing/2014/main" id="{264CBF91-E1B1-483E-99CF-A6536B47C7A4}"/>
              </a:ext>
            </a:extLst>
          </p:cNvPr>
          <p:cNvSpPr/>
          <p:nvPr/>
        </p:nvSpPr>
        <p:spPr>
          <a:xfrm>
            <a:off x="2325519" y="3159413"/>
            <a:ext cx="1302327" cy="491858"/>
          </a:xfrm>
          <a:prstGeom prst="rect">
            <a:avLst/>
          </a:prstGeom>
          <a:solidFill>
            <a:schemeClr val="accent1">
              <a:lumMod val="20000"/>
              <a:lumOff val="80000"/>
            </a:schemeClr>
          </a:solid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prstClr val="black"/>
                </a:solidFill>
                <a:effectLst/>
                <a:uLnTx/>
                <a:uFillTx/>
                <a:latin typeface="Calibri" panose="020F0502020204030204"/>
                <a:ea typeface="+mn-ea"/>
                <a:cs typeface="+mn-cs"/>
              </a:rPr>
              <a:t>Pre-Processing</a:t>
            </a:r>
          </a:p>
        </p:txBody>
      </p:sp>
      <p:pic>
        <p:nvPicPr>
          <p:cNvPr id="78" name="Graphic 77" descr="Newspaper">
            <a:extLst>
              <a:ext uri="{FF2B5EF4-FFF2-40B4-BE49-F238E27FC236}">
                <a16:creationId xmlns:a16="http://schemas.microsoft.com/office/drawing/2014/main" id="{3C03A56C-5FB3-4850-B1C2-325CFC1632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2265" y="3119566"/>
            <a:ext cx="582834" cy="582834"/>
          </a:xfrm>
          <a:prstGeom prst="rect">
            <a:avLst/>
          </a:prstGeom>
        </p:spPr>
      </p:pic>
      <p:cxnSp>
        <p:nvCxnSpPr>
          <p:cNvPr id="80" name="Straight Arrow Connector 79">
            <a:extLst>
              <a:ext uri="{FF2B5EF4-FFF2-40B4-BE49-F238E27FC236}">
                <a16:creationId xmlns:a16="http://schemas.microsoft.com/office/drawing/2014/main" id="{589155FA-1870-43DF-8241-AED1F54704C9}"/>
              </a:ext>
            </a:extLst>
          </p:cNvPr>
          <p:cNvCxnSpPr>
            <a:cxnSpLocks/>
            <a:stCxn id="77" idx="3"/>
          </p:cNvCxnSpPr>
          <p:nvPr/>
        </p:nvCxnSpPr>
        <p:spPr>
          <a:xfrm flipV="1">
            <a:off x="3627846" y="3402701"/>
            <a:ext cx="863398" cy="26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FBB52CC9-FE46-40BE-8119-C2DF5A43E6DE}"/>
              </a:ext>
            </a:extLst>
          </p:cNvPr>
          <p:cNvCxnSpPr>
            <a:cxnSpLocks/>
          </p:cNvCxnSpPr>
          <p:nvPr/>
        </p:nvCxnSpPr>
        <p:spPr>
          <a:xfrm>
            <a:off x="5719953" y="3402701"/>
            <a:ext cx="1864170" cy="82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72EFB5D0-2E43-4CCA-AC7E-5C0839FE24BC}"/>
              </a:ext>
            </a:extLst>
          </p:cNvPr>
          <p:cNvSpPr txBox="1"/>
          <p:nvPr/>
        </p:nvSpPr>
        <p:spPr>
          <a:xfrm>
            <a:off x="713849" y="3639448"/>
            <a:ext cx="1161011" cy="523220"/>
          </a:xfrm>
          <a:prstGeom prst="rect">
            <a:avLst/>
          </a:prstGeom>
          <a:ln>
            <a:noFill/>
            <a:prstDash val="sysDash"/>
            <a:tailEnd type="triangle"/>
          </a:ln>
        </p:spPr>
        <p:style>
          <a:lnRef idx="1">
            <a:schemeClr val="accent1"/>
          </a:lnRef>
          <a:fillRef idx="0">
            <a:schemeClr val="accent1"/>
          </a:fillRef>
          <a:effectRef idx="0">
            <a:schemeClr val="accent1"/>
          </a:effectRef>
          <a:fontRef idx="minor">
            <a:schemeClr val="tx1"/>
          </a:fontRef>
        </p:style>
        <p:txBody>
          <a:bodyPr wrap="square" rtlCol="0">
            <a:spAutoFit/>
          </a:bodyPr>
          <a:lstStyle/>
          <a:p>
            <a:pPr algn="ctr">
              <a:defRPr/>
            </a:pPr>
            <a:r>
              <a:rPr lang="en-US" sz="1400"/>
              <a:t>NYC Crime-stats Data</a:t>
            </a:r>
          </a:p>
        </p:txBody>
      </p:sp>
      <p:sp>
        <p:nvSpPr>
          <p:cNvPr id="84" name="Rectangle 83">
            <a:extLst>
              <a:ext uri="{FF2B5EF4-FFF2-40B4-BE49-F238E27FC236}">
                <a16:creationId xmlns:a16="http://schemas.microsoft.com/office/drawing/2014/main" id="{916EBC55-127C-4C06-9DB7-15BF3FE89CCC}"/>
              </a:ext>
            </a:extLst>
          </p:cNvPr>
          <p:cNvSpPr/>
          <p:nvPr/>
        </p:nvSpPr>
        <p:spPr>
          <a:xfrm>
            <a:off x="4491244" y="2897686"/>
            <a:ext cx="1578318" cy="944388"/>
          </a:xfrm>
          <a:prstGeom prst="rect">
            <a:avLst/>
          </a:prstGeom>
          <a:solidFill>
            <a:schemeClr val="accent1">
              <a:lumMod val="20000"/>
              <a:lumOff val="80000"/>
            </a:schemeClr>
          </a:solid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prstClr val="black"/>
                </a:solidFill>
                <a:effectLst/>
                <a:uLnTx/>
                <a:uFillTx/>
                <a:latin typeface="Calibri" panose="020F0502020204030204"/>
                <a:ea typeface="+mn-ea"/>
                <a:cs typeface="+mn-cs"/>
              </a:rPr>
              <a:t>Airbnb listings with crime and nearby facilities based on Geo-location</a:t>
            </a:r>
          </a:p>
        </p:txBody>
      </p:sp>
      <p:pic>
        <p:nvPicPr>
          <p:cNvPr id="90" name="Graphic 89" descr="Newspaper">
            <a:extLst>
              <a:ext uri="{FF2B5EF4-FFF2-40B4-BE49-F238E27FC236}">
                <a16:creationId xmlns:a16="http://schemas.microsoft.com/office/drawing/2014/main" id="{D5E41845-E51B-4554-AF16-F63EE0FC02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9180" y="4537140"/>
            <a:ext cx="582834" cy="582834"/>
          </a:xfrm>
          <a:prstGeom prst="rect">
            <a:avLst/>
          </a:prstGeom>
        </p:spPr>
      </p:pic>
      <p:cxnSp>
        <p:nvCxnSpPr>
          <p:cNvPr id="4" name="Connector: Elbow 3">
            <a:extLst>
              <a:ext uri="{FF2B5EF4-FFF2-40B4-BE49-F238E27FC236}">
                <a16:creationId xmlns:a16="http://schemas.microsoft.com/office/drawing/2014/main" id="{58C973C0-AC98-4DA5-AD89-8844225A41E5}"/>
              </a:ext>
            </a:extLst>
          </p:cNvPr>
          <p:cNvCxnSpPr>
            <a:cxnSpLocks/>
          </p:cNvCxnSpPr>
          <p:nvPr/>
        </p:nvCxnSpPr>
        <p:spPr>
          <a:xfrm flipV="1">
            <a:off x="1585099" y="3651271"/>
            <a:ext cx="1391583" cy="17531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273A25AD-58CF-4B8A-A578-A8B822656DEB}"/>
              </a:ext>
            </a:extLst>
          </p:cNvPr>
          <p:cNvCxnSpPr>
            <a:cxnSpLocks/>
            <a:stCxn id="67" idx="3"/>
            <a:endCxn id="77" idx="0"/>
          </p:cNvCxnSpPr>
          <p:nvPr/>
        </p:nvCxnSpPr>
        <p:spPr>
          <a:xfrm>
            <a:off x="1590287" y="2088992"/>
            <a:ext cx="1386396" cy="107042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B29949E0-F211-4E85-BF4C-DFA2C587726E}"/>
              </a:ext>
            </a:extLst>
          </p:cNvPr>
          <p:cNvSpPr txBox="1"/>
          <p:nvPr/>
        </p:nvSpPr>
        <p:spPr>
          <a:xfrm>
            <a:off x="676847" y="5120608"/>
            <a:ext cx="1161011" cy="738664"/>
          </a:xfrm>
          <a:prstGeom prst="rect">
            <a:avLst/>
          </a:prstGeom>
          <a:ln>
            <a:noFill/>
            <a:prstDash val="sysDash"/>
            <a:tailEnd type="triangle"/>
          </a:ln>
        </p:spPr>
        <p:style>
          <a:lnRef idx="1">
            <a:schemeClr val="accent1"/>
          </a:lnRef>
          <a:fillRef idx="0">
            <a:schemeClr val="accent1"/>
          </a:fillRef>
          <a:effectRef idx="0">
            <a:schemeClr val="accent1"/>
          </a:effectRef>
          <a:fontRef idx="minor">
            <a:schemeClr val="tx1"/>
          </a:fontRef>
        </p:style>
        <p:txBody>
          <a:bodyPr wrap="square" rtlCol="0">
            <a:spAutoFit/>
          </a:bodyPr>
          <a:lstStyle/>
          <a:p>
            <a:pPr algn="ctr">
              <a:defRPr/>
            </a:pPr>
            <a:r>
              <a:rPr lang="en-US" sz="1400"/>
              <a:t>NYC Restaurant Data</a:t>
            </a:r>
          </a:p>
        </p:txBody>
      </p:sp>
      <p:sp>
        <p:nvSpPr>
          <p:cNvPr id="109" name="Rectangle 108">
            <a:extLst>
              <a:ext uri="{FF2B5EF4-FFF2-40B4-BE49-F238E27FC236}">
                <a16:creationId xmlns:a16="http://schemas.microsoft.com/office/drawing/2014/main" id="{27DAC881-DCCA-4A34-A985-6E15A937E339}"/>
              </a:ext>
            </a:extLst>
          </p:cNvPr>
          <p:cNvSpPr/>
          <p:nvPr/>
        </p:nvSpPr>
        <p:spPr>
          <a:xfrm>
            <a:off x="7584124" y="2740067"/>
            <a:ext cx="1987377" cy="1112385"/>
          </a:xfrm>
          <a:prstGeom prst="rect">
            <a:avLst/>
          </a:prstGeom>
          <a:solidFill>
            <a:schemeClr val="accent1">
              <a:lumMod val="20000"/>
              <a:lumOff val="80000"/>
            </a:schemeClr>
          </a:solid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prstClr val="black"/>
                </a:solidFill>
                <a:effectLst/>
                <a:uLnTx/>
                <a:uFillTx/>
                <a:latin typeface="Calibri" panose="020F0502020204030204"/>
                <a:ea typeface="+mn-ea"/>
                <a:cs typeface="+mn-cs"/>
              </a:rPr>
              <a:t>Trained Model</a:t>
            </a: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400">
                <a:solidFill>
                  <a:prstClr val="black"/>
                </a:solidFill>
                <a:latin typeface="Calibri" panose="020F0502020204030204"/>
              </a:rPr>
              <a:t>(Logistic Regression)</a:t>
            </a:r>
            <a:endParaRPr kumimoji="0" lang="en-IN"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18" name="Straight Arrow Connector 117">
            <a:extLst>
              <a:ext uri="{FF2B5EF4-FFF2-40B4-BE49-F238E27FC236}">
                <a16:creationId xmlns:a16="http://schemas.microsoft.com/office/drawing/2014/main" id="{BF2421A3-B911-456B-A57C-F326CA268DBD}"/>
              </a:ext>
            </a:extLst>
          </p:cNvPr>
          <p:cNvCxnSpPr>
            <a:stCxn id="78" idx="3"/>
            <a:endCxn id="77" idx="1"/>
          </p:cNvCxnSpPr>
          <p:nvPr/>
        </p:nvCxnSpPr>
        <p:spPr>
          <a:xfrm flipV="1">
            <a:off x="1585099" y="3405342"/>
            <a:ext cx="740420" cy="5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A535E019-9F89-433F-9615-8CFA199FC20D}"/>
              </a:ext>
            </a:extLst>
          </p:cNvPr>
          <p:cNvCxnSpPr>
            <a:cxnSpLocks/>
            <a:stCxn id="74" idx="2"/>
            <a:endCxn id="109" idx="0"/>
          </p:cNvCxnSpPr>
          <p:nvPr/>
        </p:nvCxnSpPr>
        <p:spPr>
          <a:xfrm>
            <a:off x="8577813" y="1983124"/>
            <a:ext cx="0" cy="756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D51B67E6-B57D-4125-8383-DBC541ABC53E}"/>
              </a:ext>
            </a:extLst>
          </p:cNvPr>
          <p:cNvSpPr txBox="1"/>
          <p:nvPr/>
        </p:nvSpPr>
        <p:spPr>
          <a:xfrm>
            <a:off x="6051577" y="3079094"/>
            <a:ext cx="1578318" cy="307777"/>
          </a:xfrm>
          <a:prstGeom prst="rect">
            <a:avLst/>
          </a:prstGeom>
          <a:noFill/>
        </p:spPr>
        <p:txBody>
          <a:bodyPr wrap="square" rtlCol="0">
            <a:spAutoFit/>
          </a:bodyPr>
          <a:lstStyle/>
          <a:p>
            <a:r>
              <a:rPr lang="en-US" sz="1400"/>
              <a:t>Feature Extraction</a:t>
            </a:r>
          </a:p>
        </p:txBody>
      </p:sp>
      <p:sp>
        <p:nvSpPr>
          <p:cNvPr id="133" name="TextBox 132">
            <a:extLst>
              <a:ext uri="{FF2B5EF4-FFF2-40B4-BE49-F238E27FC236}">
                <a16:creationId xmlns:a16="http://schemas.microsoft.com/office/drawing/2014/main" id="{3CE61FE3-DC4A-4BEF-980B-440E255B91B4}"/>
              </a:ext>
            </a:extLst>
          </p:cNvPr>
          <p:cNvSpPr txBox="1"/>
          <p:nvPr/>
        </p:nvSpPr>
        <p:spPr>
          <a:xfrm>
            <a:off x="6192540" y="3432308"/>
            <a:ext cx="1078607" cy="307777"/>
          </a:xfrm>
          <a:prstGeom prst="rect">
            <a:avLst/>
          </a:prstGeom>
          <a:noFill/>
        </p:spPr>
        <p:txBody>
          <a:bodyPr wrap="square" rtlCol="0">
            <a:spAutoFit/>
          </a:bodyPr>
          <a:lstStyle/>
          <a:p>
            <a:r>
              <a:rPr lang="en-US" sz="1400"/>
              <a:t>&amp; Training</a:t>
            </a:r>
          </a:p>
        </p:txBody>
      </p:sp>
      <p:sp>
        <p:nvSpPr>
          <p:cNvPr id="135" name="Rectangle 134">
            <a:extLst>
              <a:ext uri="{FF2B5EF4-FFF2-40B4-BE49-F238E27FC236}">
                <a16:creationId xmlns:a16="http://schemas.microsoft.com/office/drawing/2014/main" id="{BEFBF8AF-BFFD-4039-B4CB-E3A72D2D85FE}"/>
              </a:ext>
            </a:extLst>
          </p:cNvPr>
          <p:cNvSpPr/>
          <p:nvPr/>
        </p:nvSpPr>
        <p:spPr>
          <a:xfrm>
            <a:off x="7926649" y="4788097"/>
            <a:ext cx="1302327" cy="831852"/>
          </a:xfrm>
          <a:prstGeom prst="rect">
            <a:avLst/>
          </a:prstGeom>
          <a:solidFill>
            <a:schemeClr val="accent1">
              <a:lumMod val="20000"/>
              <a:lumOff val="80000"/>
            </a:schemeClr>
          </a:solid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400">
                <a:solidFill>
                  <a:prstClr val="black"/>
                </a:solidFill>
                <a:latin typeface="Calibri" panose="020F0502020204030204"/>
              </a:rPr>
              <a:t>Listings with Updated Ratings</a:t>
            </a:r>
            <a:endParaRPr kumimoji="0" lang="en-IN"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36" name="Straight Arrow Connector 135">
            <a:extLst>
              <a:ext uri="{FF2B5EF4-FFF2-40B4-BE49-F238E27FC236}">
                <a16:creationId xmlns:a16="http://schemas.microsoft.com/office/drawing/2014/main" id="{E09C4594-83C7-452B-9380-A7FE9497BA43}"/>
              </a:ext>
            </a:extLst>
          </p:cNvPr>
          <p:cNvCxnSpPr>
            <a:cxnSpLocks/>
            <a:stCxn id="109" idx="2"/>
            <a:endCxn id="135" idx="0"/>
          </p:cNvCxnSpPr>
          <p:nvPr/>
        </p:nvCxnSpPr>
        <p:spPr>
          <a:xfrm>
            <a:off x="8577813" y="3852452"/>
            <a:ext cx="0" cy="935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C51A46F-72D1-42ED-9156-C6EB6835C8B6}"/>
              </a:ext>
            </a:extLst>
          </p:cNvPr>
          <p:cNvCxnSpPr>
            <a:cxnSpLocks/>
          </p:cNvCxnSpPr>
          <p:nvPr/>
        </p:nvCxnSpPr>
        <p:spPr>
          <a:xfrm flipV="1">
            <a:off x="612742" y="902600"/>
            <a:ext cx="10628222" cy="29962"/>
          </a:xfrm>
          <a:prstGeom prst="line">
            <a:avLst/>
          </a:prstGeom>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52C6C92F-6512-4493-B8E7-1ED962B52DFB}"/>
              </a:ext>
            </a:extLst>
          </p:cNvPr>
          <p:cNvSpPr/>
          <p:nvPr/>
        </p:nvSpPr>
        <p:spPr>
          <a:xfrm>
            <a:off x="10130832" y="2906440"/>
            <a:ext cx="1701106" cy="935634"/>
          </a:xfrm>
          <a:prstGeom prst="rect">
            <a:avLst/>
          </a:prstGeom>
          <a:solidFill>
            <a:schemeClr val="accent1">
              <a:lumMod val="20000"/>
              <a:lumOff val="80000"/>
            </a:schemeClr>
          </a:solid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400">
                <a:solidFill>
                  <a:prstClr val="black"/>
                </a:solidFill>
                <a:latin typeface="Calibri" panose="020F0502020204030204"/>
              </a:rPr>
              <a:t>R</a:t>
            </a:r>
            <a:r>
              <a:rPr kumimoji="0" lang="en-IN" sz="1400" b="0" i="0" u="none" strike="noStrike" kern="1200" cap="none" spc="0" normalizeH="0" baseline="0" noProof="0" err="1">
                <a:ln>
                  <a:noFill/>
                </a:ln>
                <a:solidFill>
                  <a:prstClr val="black"/>
                </a:solidFill>
                <a:effectLst/>
                <a:uLnTx/>
                <a:uFillTx/>
                <a:latin typeface="Calibri" panose="020F0502020204030204"/>
                <a:ea typeface="+mn-ea"/>
                <a:cs typeface="+mn-cs"/>
              </a:rPr>
              <a:t>eporting</a:t>
            </a:r>
            <a:r>
              <a:rPr kumimoji="0" lang="en-IN" sz="1400" b="0" i="0" u="none" strike="noStrike" kern="1200" cap="none" spc="0" normalizeH="0" baseline="0" noProof="0">
                <a:ln>
                  <a:noFill/>
                </a:ln>
                <a:solidFill>
                  <a:prstClr val="black"/>
                </a:solidFill>
                <a:effectLst/>
                <a:uLnTx/>
                <a:uFillTx/>
                <a:latin typeface="Calibri" panose="020F0502020204030204"/>
                <a:ea typeface="+mn-ea"/>
                <a:cs typeface="+mn-cs"/>
              </a:rPr>
              <a:t> Insights using Power BI and Building Custom User Interface</a:t>
            </a:r>
          </a:p>
        </p:txBody>
      </p:sp>
      <p:cxnSp>
        <p:nvCxnSpPr>
          <p:cNvPr id="28" name="Straight Arrow Connector 27">
            <a:extLst>
              <a:ext uri="{FF2B5EF4-FFF2-40B4-BE49-F238E27FC236}">
                <a16:creationId xmlns:a16="http://schemas.microsoft.com/office/drawing/2014/main" id="{8829E249-25FA-4E26-A8D7-0E4426016F9B}"/>
              </a:ext>
            </a:extLst>
          </p:cNvPr>
          <p:cNvCxnSpPr>
            <a:cxnSpLocks/>
          </p:cNvCxnSpPr>
          <p:nvPr/>
        </p:nvCxnSpPr>
        <p:spPr>
          <a:xfrm flipV="1">
            <a:off x="9571501" y="3371675"/>
            <a:ext cx="570609"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9998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1">
            <a:extLst>
              <a:ext uri="{FF2B5EF4-FFF2-40B4-BE49-F238E27FC236}">
                <a16:creationId xmlns:a16="http://schemas.microsoft.com/office/drawing/2014/main" id="{29290984-2993-423C-88EA-A0D740312FA9}"/>
              </a:ext>
            </a:extLst>
          </p:cNvPr>
          <p:cNvSpPr txBox="1">
            <a:spLocks/>
          </p:cNvSpPr>
          <p:nvPr/>
        </p:nvSpPr>
        <p:spPr>
          <a:xfrm>
            <a:off x="552123" y="136982"/>
            <a:ext cx="10749460" cy="80273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r>
              <a:rPr lang="en-US" sz="4000"/>
              <a:t>Methodology</a:t>
            </a:r>
          </a:p>
        </p:txBody>
      </p:sp>
      <p:sp>
        <p:nvSpPr>
          <p:cNvPr id="65" name="Slide Number Placeholder 3">
            <a:extLst>
              <a:ext uri="{FF2B5EF4-FFF2-40B4-BE49-F238E27FC236}">
                <a16:creationId xmlns:a16="http://schemas.microsoft.com/office/drawing/2014/main" id="{1200DF20-F079-40AE-A75B-882AFC39FF0C}"/>
              </a:ext>
            </a:extLst>
          </p:cNvPr>
          <p:cNvSpPr txBox="1">
            <a:spLocks/>
          </p:cNvSpPr>
          <p:nvPr/>
        </p:nvSpPr>
        <p:spPr>
          <a:xfrm>
            <a:off x="11171772" y="6898324"/>
            <a:ext cx="425109"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defRPr/>
            </a:pPr>
            <a:fld id="{2465CFD4-9401-47B7-ADC2-1B0E4994DF73}" type="slidenum">
              <a:rPr lang="en-IN" sz="1199" smtClean="0">
                <a:solidFill>
                  <a:prstClr val="black">
                    <a:tint val="75000"/>
                  </a:prstClr>
                </a:solidFill>
                <a:latin typeface="Segoe UI" panose="020B0502040204020203" pitchFamily="34" charset="0"/>
                <a:cs typeface="Segoe UI" panose="020B0502040204020203" pitchFamily="34" charset="0"/>
              </a:rPr>
              <a:pPr algn="ctr" defTabSz="914400">
                <a:defRPr/>
              </a:pPr>
              <a:t>6</a:t>
            </a:fld>
            <a:endParaRPr lang="en-IN" sz="1199">
              <a:solidFill>
                <a:prstClr val="black">
                  <a:tint val="75000"/>
                </a:prstClr>
              </a:solidFill>
              <a:latin typeface="Segoe UI" panose="020B0502040204020203" pitchFamily="34" charset="0"/>
              <a:cs typeface="Segoe UI" panose="020B0502040204020203" pitchFamily="34" charset="0"/>
            </a:endParaRPr>
          </a:p>
        </p:txBody>
      </p:sp>
      <p:cxnSp>
        <p:nvCxnSpPr>
          <p:cNvPr id="25" name="Straight Connector 24">
            <a:extLst>
              <a:ext uri="{FF2B5EF4-FFF2-40B4-BE49-F238E27FC236}">
                <a16:creationId xmlns:a16="http://schemas.microsoft.com/office/drawing/2014/main" id="{CC51A46F-72D1-42ED-9156-C6EB6835C8B6}"/>
              </a:ext>
            </a:extLst>
          </p:cNvPr>
          <p:cNvCxnSpPr>
            <a:cxnSpLocks/>
          </p:cNvCxnSpPr>
          <p:nvPr/>
        </p:nvCxnSpPr>
        <p:spPr>
          <a:xfrm flipV="1">
            <a:off x="612742" y="902600"/>
            <a:ext cx="10628222" cy="29962"/>
          </a:xfrm>
          <a:prstGeom prst="line">
            <a:avLst/>
          </a:prstGeom>
        </p:spPr>
        <p:style>
          <a:lnRef idx="1">
            <a:schemeClr val="dk1"/>
          </a:lnRef>
          <a:fillRef idx="0">
            <a:schemeClr val="dk1"/>
          </a:fillRef>
          <a:effectRef idx="0">
            <a:schemeClr val="dk1"/>
          </a:effectRef>
          <a:fontRef idx="minor">
            <a:schemeClr val="tx1"/>
          </a:fontRef>
        </p:style>
      </p:cxnSp>
      <p:sp>
        <p:nvSpPr>
          <p:cNvPr id="26" name="Rectangle 25">
            <a:extLst>
              <a:ext uri="{FF2B5EF4-FFF2-40B4-BE49-F238E27FC236}">
                <a16:creationId xmlns:a16="http://schemas.microsoft.com/office/drawing/2014/main" id="{35E744B8-C085-4D35-84A2-C54C4DB0FC8F}"/>
              </a:ext>
            </a:extLst>
          </p:cNvPr>
          <p:cNvSpPr/>
          <p:nvPr/>
        </p:nvSpPr>
        <p:spPr>
          <a:xfrm>
            <a:off x="612742" y="939713"/>
            <a:ext cx="10559030" cy="3139321"/>
          </a:xfrm>
          <a:prstGeom prst="rect">
            <a:avLst/>
          </a:prstGeom>
        </p:spPr>
        <p:txBody>
          <a:bodyPr wrap="square">
            <a:spAutoFit/>
          </a:bodyPr>
          <a:lstStyle/>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To get our training Dataset, we collect </a:t>
            </a:r>
            <a:r>
              <a:rPr lang="en-US" err="1"/>
              <a:t>AirBnb’s</a:t>
            </a:r>
            <a:r>
              <a:rPr lang="en-US"/>
              <a:t> Last 12 Month’s Datasets and combine them by taking only unique listings and get over 72K unique Listings for our training.</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After this, there is some data-cleaning done that removes the Null-Valued/Zero-Valued entries, and also converts into required Datatypes.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This clean data is further processed to combine the Crime Stats and Restaurant Stats Dataset based on Geo-Coordinates.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This final Data will now be used for developing and testing a Logistic Regression Model.</a:t>
            </a:r>
          </a:p>
        </p:txBody>
      </p:sp>
    </p:spTree>
    <p:extLst>
      <p:ext uri="{BB962C8B-B14F-4D97-AF65-F5344CB8AC3E}">
        <p14:creationId xmlns:p14="http://schemas.microsoft.com/office/powerpoint/2010/main" val="2298925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1">
            <a:extLst>
              <a:ext uri="{FF2B5EF4-FFF2-40B4-BE49-F238E27FC236}">
                <a16:creationId xmlns:a16="http://schemas.microsoft.com/office/drawing/2014/main" id="{29290984-2993-423C-88EA-A0D740312FA9}"/>
              </a:ext>
            </a:extLst>
          </p:cNvPr>
          <p:cNvSpPr txBox="1">
            <a:spLocks/>
          </p:cNvSpPr>
          <p:nvPr/>
        </p:nvSpPr>
        <p:spPr>
          <a:xfrm>
            <a:off x="491504" y="103774"/>
            <a:ext cx="10749460" cy="828154"/>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r>
              <a:rPr lang="en-US" sz="4000"/>
              <a:t>Pre-Processing</a:t>
            </a:r>
          </a:p>
        </p:txBody>
      </p:sp>
      <p:sp>
        <p:nvSpPr>
          <p:cNvPr id="65" name="Slide Number Placeholder 3">
            <a:extLst>
              <a:ext uri="{FF2B5EF4-FFF2-40B4-BE49-F238E27FC236}">
                <a16:creationId xmlns:a16="http://schemas.microsoft.com/office/drawing/2014/main" id="{1200DF20-F079-40AE-A75B-882AFC39FF0C}"/>
              </a:ext>
            </a:extLst>
          </p:cNvPr>
          <p:cNvSpPr txBox="1">
            <a:spLocks/>
          </p:cNvSpPr>
          <p:nvPr/>
        </p:nvSpPr>
        <p:spPr>
          <a:xfrm>
            <a:off x="12837674" y="6040485"/>
            <a:ext cx="425109"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defRPr/>
            </a:pPr>
            <a:fld id="{2465CFD4-9401-47B7-ADC2-1B0E4994DF73}" type="slidenum">
              <a:rPr lang="en-IN" sz="1199" smtClean="0">
                <a:solidFill>
                  <a:prstClr val="black">
                    <a:tint val="75000"/>
                  </a:prstClr>
                </a:solidFill>
                <a:latin typeface="Segoe UI" panose="020B0502040204020203" pitchFamily="34" charset="0"/>
                <a:cs typeface="Segoe UI" panose="020B0502040204020203" pitchFamily="34" charset="0"/>
              </a:rPr>
              <a:pPr algn="ctr" defTabSz="914400">
                <a:defRPr/>
              </a:pPr>
              <a:t>7</a:t>
            </a:fld>
            <a:endParaRPr lang="en-IN" sz="1199">
              <a:solidFill>
                <a:prstClr val="black">
                  <a:tint val="75000"/>
                </a:prstClr>
              </a:solidFill>
              <a:latin typeface="Segoe UI" panose="020B0502040204020203" pitchFamily="34" charset="0"/>
              <a:cs typeface="Segoe UI" panose="020B0502040204020203" pitchFamily="34" charset="0"/>
            </a:endParaRPr>
          </a:p>
        </p:txBody>
      </p:sp>
      <p:pic>
        <p:nvPicPr>
          <p:cNvPr id="67" name="Graphic 66" descr="Newspaper">
            <a:extLst>
              <a:ext uri="{FF2B5EF4-FFF2-40B4-BE49-F238E27FC236}">
                <a16:creationId xmlns:a16="http://schemas.microsoft.com/office/drawing/2014/main" id="{1A2561E4-6FE3-4740-9B43-4D3BD95E56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39212" y="1636863"/>
            <a:ext cx="582834" cy="582834"/>
          </a:xfrm>
          <a:prstGeom prst="rect">
            <a:avLst/>
          </a:prstGeom>
        </p:spPr>
      </p:pic>
      <p:sp>
        <p:nvSpPr>
          <p:cNvPr id="72" name="TextBox 71">
            <a:extLst>
              <a:ext uri="{FF2B5EF4-FFF2-40B4-BE49-F238E27FC236}">
                <a16:creationId xmlns:a16="http://schemas.microsoft.com/office/drawing/2014/main" id="{9679118E-DEF3-4A68-92C8-92694845FB33}"/>
              </a:ext>
            </a:extLst>
          </p:cNvPr>
          <p:cNvSpPr txBox="1"/>
          <p:nvPr/>
        </p:nvSpPr>
        <p:spPr>
          <a:xfrm>
            <a:off x="1809961" y="2115516"/>
            <a:ext cx="1795167" cy="523220"/>
          </a:xfrm>
          <a:prstGeom prst="rect">
            <a:avLst/>
          </a:prstGeom>
          <a:ln>
            <a:noFill/>
            <a:prstDash val="sysDash"/>
            <a:tailEnd type="triangle"/>
          </a:ln>
        </p:spPr>
        <p:style>
          <a:lnRef idx="1">
            <a:schemeClr val="accent1"/>
          </a:lnRef>
          <a:fillRef idx="0">
            <a:schemeClr val="accent1"/>
          </a:fillRef>
          <a:effectRef idx="0">
            <a:schemeClr val="accent1"/>
          </a:effectRef>
          <a:fontRef idx="minor">
            <a:schemeClr val="tx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prstClr val="black">
                    <a:lumMod val="95000"/>
                    <a:lumOff val="5000"/>
                  </a:prstClr>
                </a:solidFill>
                <a:latin typeface="Calibri" panose="020F0502020204030204"/>
              </a:rPr>
              <a:t>Airbnb’s Listing Data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prstClr val="black">
                    <a:lumMod val="95000"/>
                    <a:lumOff val="5000"/>
                  </a:prstClr>
                </a:solidFill>
                <a:latin typeface="Calibri" panose="020F0502020204030204"/>
              </a:rPr>
              <a:t>(Last 12 months) </a:t>
            </a:r>
            <a:endParaRPr kumimoji="0" lang="en-US" sz="1400" b="0" i="0" u="none" strike="noStrike" kern="1200" cap="none" spc="0" normalizeH="0" baseline="0" noProof="0">
              <a:ln>
                <a:noFill/>
              </a:ln>
              <a:solidFill>
                <a:prstClr val="black">
                  <a:lumMod val="95000"/>
                  <a:lumOff val="5000"/>
                </a:prstClr>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264CBF91-E1B1-483E-99CF-A6536B47C7A4}"/>
              </a:ext>
            </a:extLst>
          </p:cNvPr>
          <p:cNvSpPr/>
          <p:nvPr/>
        </p:nvSpPr>
        <p:spPr>
          <a:xfrm>
            <a:off x="4638846" y="2976745"/>
            <a:ext cx="1896691" cy="1075400"/>
          </a:xfrm>
          <a:prstGeom prst="rect">
            <a:avLst/>
          </a:prstGeom>
          <a:solidFill>
            <a:schemeClr val="accent1">
              <a:lumMod val="20000"/>
              <a:lumOff val="80000"/>
            </a:schemeClr>
          </a:solid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Calibri" panose="020F0502020204030204"/>
                <a:ea typeface="+mn-ea"/>
                <a:cs typeface="+mn-cs"/>
              </a:rPr>
              <a:t>Join based on geo-location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Calibri" panose="020F0502020204030204"/>
                <a:ea typeface="+mn-ea"/>
                <a:cs typeface="+mn-cs"/>
              </a:rPr>
              <a:t>(To get crime-stats and restaurants within 0.5 miles of the property)</a:t>
            </a:r>
          </a:p>
        </p:txBody>
      </p:sp>
      <p:pic>
        <p:nvPicPr>
          <p:cNvPr id="78" name="Graphic 77" descr="Newspaper">
            <a:extLst>
              <a:ext uri="{FF2B5EF4-FFF2-40B4-BE49-F238E27FC236}">
                <a16:creationId xmlns:a16="http://schemas.microsoft.com/office/drawing/2014/main" id="{3C03A56C-5FB3-4850-B1C2-325CFC1632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1039" y="3223028"/>
            <a:ext cx="582834" cy="582834"/>
          </a:xfrm>
          <a:prstGeom prst="rect">
            <a:avLst/>
          </a:prstGeom>
        </p:spPr>
      </p:pic>
      <p:sp>
        <p:nvSpPr>
          <p:cNvPr id="83" name="TextBox 82">
            <a:extLst>
              <a:ext uri="{FF2B5EF4-FFF2-40B4-BE49-F238E27FC236}">
                <a16:creationId xmlns:a16="http://schemas.microsoft.com/office/drawing/2014/main" id="{72EFB5D0-2E43-4CCA-AC7E-5C0839FE24BC}"/>
              </a:ext>
            </a:extLst>
          </p:cNvPr>
          <p:cNvSpPr txBox="1"/>
          <p:nvPr/>
        </p:nvSpPr>
        <p:spPr>
          <a:xfrm>
            <a:off x="2112623" y="3742910"/>
            <a:ext cx="1161011" cy="523220"/>
          </a:xfrm>
          <a:prstGeom prst="rect">
            <a:avLst/>
          </a:prstGeom>
          <a:ln>
            <a:noFill/>
            <a:prstDash val="sysDash"/>
            <a:tailEnd type="triangle"/>
          </a:ln>
        </p:spPr>
        <p:style>
          <a:lnRef idx="1">
            <a:schemeClr val="accent1"/>
          </a:lnRef>
          <a:fillRef idx="0">
            <a:schemeClr val="accent1"/>
          </a:fillRef>
          <a:effectRef idx="0">
            <a:schemeClr val="accent1"/>
          </a:effectRef>
          <a:fontRef idx="minor">
            <a:schemeClr val="tx1"/>
          </a:fontRef>
        </p:style>
        <p:txBody>
          <a:bodyPr wrap="square" rtlCol="0">
            <a:spAutoFit/>
          </a:bodyPr>
          <a:lstStyle/>
          <a:p>
            <a:pPr algn="ctr">
              <a:defRPr/>
            </a:pPr>
            <a:r>
              <a:rPr lang="en-US" sz="1400"/>
              <a:t>NYC Crime-stats Data</a:t>
            </a:r>
          </a:p>
        </p:txBody>
      </p:sp>
      <p:pic>
        <p:nvPicPr>
          <p:cNvPr id="90" name="Graphic 89" descr="Newspaper">
            <a:extLst>
              <a:ext uri="{FF2B5EF4-FFF2-40B4-BE49-F238E27FC236}">
                <a16:creationId xmlns:a16="http://schemas.microsoft.com/office/drawing/2014/main" id="{D5E41845-E51B-4554-AF16-F63EE0FC02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16127" y="4376883"/>
            <a:ext cx="582834" cy="582834"/>
          </a:xfrm>
          <a:prstGeom prst="rect">
            <a:avLst/>
          </a:prstGeom>
        </p:spPr>
      </p:pic>
      <p:cxnSp>
        <p:nvCxnSpPr>
          <p:cNvPr id="4" name="Connector: Elbow 3">
            <a:extLst>
              <a:ext uri="{FF2B5EF4-FFF2-40B4-BE49-F238E27FC236}">
                <a16:creationId xmlns:a16="http://schemas.microsoft.com/office/drawing/2014/main" id="{58C973C0-AC98-4DA5-AD89-8844225A41E5}"/>
              </a:ext>
            </a:extLst>
          </p:cNvPr>
          <p:cNvCxnSpPr>
            <a:cxnSpLocks/>
            <a:stCxn id="108" idx="3"/>
            <a:endCxn id="77" idx="2"/>
          </p:cNvCxnSpPr>
          <p:nvPr/>
        </p:nvCxnSpPr>
        <p:spPr>
          <a:xfrm flipV="1">
            <a:off x="3274805" y="4052145"/>
            <a:ext cx="2312387" cy="127753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B29949E0-F211-4E85-BF4C-DFA2C587726E}"/>
              </a:ext>
            </a:extLst>
          </p:cNvPr>
          <p:cNvSpPr txBox="1"/>
          <p:nvPr/>
        </p:nvSpPr>
        <p:spPr>
          <a:xfrm>
            <a:off x="2113794" y="4960351"/>
            <a:ext cx="1161011" cy="738664"/>
          </a:xfrm>
          <a:prstGeom prst="rect">
            <a:avLst/>
          </a:prstGeom>
          <a:ln>
            <a:noFill/>
            <a:prstDash val="sysDash"/>
            <a:tailEnd type="triangle"/>
          </a:ln>
        </p:spPr>
        <p:style>
          <a:lnRef idx="1">
            <a:schemeClr val="accent1"/>
          </a:lnRef>
          <a:fillRef idx="0">
            <a:schemeClr val="accent1"/>
          </a:fillRef>
          <a:effectRef idx="0">
            <a:schemeClr val="accent1"/>
          </a:effectRef>
          <a:fontRef idx="minor">
            <a:schemeClr val="tx1"/>
          </a:fontRef>
        </p:style>
        <p:txBody>
          <a:bodyPr wrap="square" rtlCol="0">
            <a:spAutoFit/>
          </a:bodyPr>
          <a:lstStyle/>
          <a:p>
            <a:pPr algn="ctr">
              <a:defRPr/>
            </a:pPr>
            <a:r>
              <a:rPr lang="en-US" sz="1400"/>
              <a:t>NYC Restaurant Data</a:t>
            </a:r>
          </a:p>
        </p:txBody>
      </p:sp>
      <p:cxnSp>
        <p:nvCxnSpPr>
          <p:cNvPr id="118" name="Straight Arrow Connector 117">
            <a:extLst>
              <a:ext uri="{FF2B5EF4-FFF2-40B4-BE49-F238E27FC236}">
                <a16:creationId xmlns:a16="http://schemas.microsoft.com/office/drawing/2014/main" id="{BF2421A3-B911-456B-A57C-F326CA268DBD}"/>
              </a:ext>
            </a:extLst>
          </p:cNvPr>
          <p:cNvCxnSpPr>
            <a:cxnSpLocks/>
            <a:stCxn id="78" idx="3"/>
            <a:endCxn id="77" idx="1"/>
          </p:cNvCxnSpPr>
          <p:nvPr/>
        </p:nvCxnSpPr>
        <p:spPr>
          <a:xfrm>
            <a:off x="2983873" y="3514445"/>
            <a:ext cx="16549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Graphic 24" descr="Newspaper">
            <a:extLst>
              <a:ext uri="{FF2B5EF4-FFF2-40B4-BE49-F238E27FC236}">
                <a16:creationId xmlns:a16="http://schemas.microsoft.com/office/drawing/2014/main" id="{AA85DDF4-3579-410C-AF02-7BB4A26C03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48042" y="1636753"/>
            <a:ext cx="582834" cy="582834"/>
          </a:xfrm>
          <a:prstGeom prst="rect">
            <a:avLst/>
          </a:prstGeom>
        </p:spPr>
      </p:pic>
      <p:sp>
        <p:nvSpPr>
          <p:cNvPr id="26" name="TextBox 25">
            <a:extLst>
              <a:ext uri="{FF2B5EF4-FFF2-40B4-BE49-F238E27FC236}">
                <a16:creationId xmlns:a16="http://schemas.microsoft.com/office/drawing/2014/main" id="{9F1E743C-BB85-4D39-ACD7-CE54C4AC1A33}"/>
              </a:ext>
            </a:extLst>
          </p:cNvPr>
          <p:cNvSpPr txBox="1"/>
          <p:nvPr/>
        </p:nvSpPr>
        <p:spPr>
          <a:xfrm>
            <a:off x="3741262" y="2109325"/>
            <a:ext cx="1795167" cy="523220"/>
          </a:xfrm>
          <a:prstGeom prst="rect">
            <a:avLst/>
          </a:prstGeom>
          <a:ln>
            <a:noFill/>
            <a:prstDash val="sysDash"/>
            <a:tailEnd type="triangle"/>
          </a:ln>
        </p:spPr>
        <p:style>
          <a:lnRef idx="1">
            <a:schemeClr val="accent1"/>
          </a:lnRef>
          <a:fillRef idx="0">
            <a:schemeClr val="accent1"/>
          </a:fillRef>
          <a:effectRef idx="0">
            <a:schemeClr val="accent1"/>
          </a:effectRef>
          <a:fontRef idx="minor">
            <a:schemeClr val="tx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prstClr val="black">
                    <a:lumMod val="95000"/>
                    <a:lumOff val="5000"/>
                  </a:prstClr>
                </a:solidFill>
                <a:latin typeface="Calibri" panose="020F0502020204030204"/>
              </a:rPr>
              <a:t>Cleaned data</a:t>
            </a:r>
            <a:r>
              <a:rPr kumimoji="0" lang="en-US" sz="1400" b="0" i="0" u="none" strike="noStrike" kern="1200" cap="none" spc="0" normalizeH="0" baseline="0" noProof="0">
                <a:ln>
                  <a:noFill/>
                </a:ln>
                <a:solidFill>
                  <a:prstClr val="black">
                    <a:lumMod val="95000"/>
                    <a:lumOff val="5000"/>
                  </a:prstClr>
                </a:solidFill>
                <a:effectLst/>
                <a:uLnTx/>
                <a:uFillTx/>
                <a:latin typeface="Calibri" panose="020F0502020204030204"/>
                <a:ea typeface="+mn-ea"/>
                <a:cs typeface="+mn-cs"/>
              </a:rPr>
              <a:t> with Unique Listings</a:t>
            </a:r>
          </a:p>
        </p:txBody>
      </p:sp>
      <p:cxnSp>
        <p:nvCxnSpPr>
          <p:cNvPr id="36" name="Straight Arrow Connector 35">
            <a:extLst>
              <a:ext uri="{FF2B5EF4-FFF2-40B4-BE49-F238E27FC236}">
                <a16:creationId xmlns:a16="http://schemas.microsoft.com/office/drawing/2014/main" id="{AB4B84B9-B206-43A5-BF27-06FA6FC2CC0A}"/>
              </a:ext>
            </a:extLst>
          </p:cNvPr>
          <p:cNvCxnSpPr>
            <a:cxnSpLocks/>
          </p:cNvCxnSpPr>
          <p:nvPr/>
        </p:nvCxnSpPr>
        <p:spPr>
          <a:xfrm>
            <a:off x="3347464" y="1981465"/>
            <a:ext cx="5791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662255F-9156-43BF-9BFD-FA047F022C68}"/>
              </a:ext>
            </a:extLst>
          </p:cNvPr>
          <p:cNvCxnSpPr>
            <a:cxnSpLocks/>
            <a:stCxn id="77" idx="3"/>
          </p:cNvCxnSpPr>
          <p:nvPr/>
        </p:nvCxnSpPr>
        <p:spPr>
          <a:xfrm>
            <a:off x="6535537" y="3514445"/>
            <a:ext cx="16977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67F17D0D-1B70-4C7C-9840-F2766DFB2888}"/>
              </a:ext>
            </a:extLst>
          </p:cNvPr>
          <p:cNvCxnSpPr>
            <a:cxnSpLocks/>
            <a:endCxn id="77" idx="0"/>
          </p:cNvCxnSpPr>
          <p:nvPr/>
        </p:nvCxnSpPr>
        <p:spPr>
          <a:xfrm rot="16200000" flipH="1">
            <a:off x="4865611" y="2255164"/>
            <a:ext cx="969970" cy="473192"/>
          </a:xfrm>
          <a:prstGeom prst="bentConnector3">
            <a:avLst>
              <a:gd name="adj1" fmla="val 2139"/>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371F7BA-F476-4045-B936-D4BCD901A242}"/>
              </a:ext>
            </a:extLst>
          </p:cNvPr>
          <p:cNvSpPr txBox="1"/>
          <p:nvPr/>
        </p:nvSpPr>
        <p:spPr>
          <a:xfrm>
            <a:off x="6840524" y="3219690"/>
            <a:ext cx="3401796" cy="523220"/>
          </a:xfrm>
          <a:prstGeom prst="rect">
            <a:avLst/>
          </a:prstGeom>
          <a:noFill/>
        </p:spPr>
        <p:txBody>
          <a:bodyPr wrap="square" rtlCol="0">
            <a:spAutoFit/>
          </a:bodyPr>
          <a:lstStyle/>
          <a:p>
            <a:r>
              <a:rPr lang="en-IN" sz="1400">
                <a:solidFill>
                  <a:prstClr val="black"/>
                </a:solidFill>
              </a:rPr>
              <a:t>For Training</a:t>
            </a:r>
          </a:p>
          <a:p>
            <a:endParaRPr lang="en-US" sz="1400"/>
          </a:p>
        </p:txBody>
      </p:sp>
      <p:cxnSp>
        <p:nvCxnSpPr>
          <p:cNvPr id="6" name="Straight Connector 5">
            <a:extLst>
              <a:ext uri="{FF2B5EF4-FFF2-40B4-BE49-F238E27FC236}">
                <a16:creationId xmlns:a16="http://schemas.microsoft.com/office/drawing/2014/main" id="{6A5E114D-F002-41F5-BA18-9B580B796B75}"/>
              </a:ext>
            </a:extLst>
          </p:cNvPr>
          <p:cNvCxnSpPr>
            <a:cxnSpLocks/>
          </p:cNvCxnSpPr>
          <p:nvPr/>
        </p:nvCxnSpPr>
        <p:spPr>
          <a:xfrm flipV="1">
            <a:off x="612742" y="901966"/>
            <a:ext cx="10628222" cy="29962"/>
          </a:xfrm>
          <a:prstGeom prst="line">
            <a:avLst/>
          </a:prstGeom>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18C272F0-CC47-4A25-A11C-B4BAC3424D13}"/>
              </a:ext>
            </a:extLst>
          </p:cNvPr>
          <p:cNvSpPr/>
          <p:nvPr/>
        </p:nvSpPr>
        <p:spPr>
          <a:xfrm>
            <a:off x="8289454" y="2976745"/>
            <a:ext cx="1896691" cy="1075400"/>
          </a:xfrm>
          <a:prstGeom prst="rect">
            <a:avLst/>
          </a:prstGeom>
          <a:solidFill>
            <a:schemeClr val="accent1">
              <a:lumMod val="20000"/>
              <a:lumOff val="80000"/>
            </a:schemeClr>
          </a:solid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400">
                <a:solidFill>
                  <a:prstClr val="black"/>
                </a:solidFill>
                <a:latin typeface="Calibri" panose="020F0502020204030204"/>
              </a:rPr>
              <a:t>Logistic Regression</a:t>
            </a:r>
            <a:endParaRPr kumimoji="0" lang="en-IN"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3098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1">
            <a:extLst>
              <a:ext uri="{FF2B5EF4-FFF2-40B4-BE49-F238E27FC236}">
                <a16:creationId xmlns:a16="http://schemas.microsoft.com/office/drawing/2014/main" id="{29290984-2993-423C-88EA-A0D740312FA9}"/>
              </a:ext>
            </a:extLst>
          </p:cNvPr>
          <p:cNvSpPr txBox="1">
            <a:spLocks/>
          </p:cNvSpPr>
          <p:nvPr/>
        </p:nvSpPr>
        <p:spPr>
          <a:xfrm>
            <a:off x="491504" y="103774"/>
            <a:ext cx="10749460" cy="828154"/>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r>
              <a:rPr lang="en-US" sz="4000"/>
              <a:t>Pre-Processing – Task 1</a:t>
            </a:r>
          </a:p>
        </p:txBody>
      </p:sp>
      <p:sp>
        <p:nvSpPr>
          <p:cNvPr id="65" name="Slide Number Placeholder 3">
            <a:extLst>
              <a:ext uri="{FF2B5EF4-FFF2-40B4-BE49-F238E27FC236}">
                <a16:creationId xmlns:a16="http://schemas.microsoft.com/office/drawing/2014/main" id="{1200DF20-F079-40AE-A75B-882AFC39FF0C}"/>
              </a:ext>
            </a:extLst>
          </p:cNvPr>
          <p:cNvSpPr txBox="1">
            <a:spLocks/>
          </p:cNvSpPr>
          <p:nvPr/>
        </p:nvSpPr>
        <p:spPr>
          <a:xfrm>
            <a:off x="12837674" y="6040485"/>
            <a:ext cx="425109"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defRPr/>
            </a:pPr>
            <a:fld id="{2465CFD4-9401-47B7-ADC2-1B0E4994DF73}" type="slidenum">
              <a:rPr lang="en-IN" sz="1199" smtClean="0">
                <a:solidFill>
                  <a:prstClr val="black">
                    <a:tint val="75000"/>
                  </a:prstClr>
                </a:solidFill>
                <a:latin typeface="Segoe UI" panose="020B0502040204020203" pitchFamily="34" charset="0"/>
                <a:cs typeface="Segoe UI" panose="020B0502040204020203" pitchFamily="34" charset="0"/>
              </a:rPr>
              <a:pPr algn="ctr" defTabSz="914400">
                <a:defRPr/>
              </a:pPr>
              <a:t>8</a:t>
            </a:fld>
            <a:endParaRPr lang="en-IN" sz="1199">
              <a:solidFill>
                <a:prstClr val="black">
                  <a:tint val="75000"/>
                </a:prstClr>
              </a:solidFill>
              <a:latin typeface="Segoe UI" panose="020B0502040204020203" pitchFamily="34"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6A5E114D-F002-41F5-BA18-9B580B796B75}"/>
              </a:ext>
            </a:extLst>
          </p:cNvPr>
          <p:cNvCxnSpPr>
            <a:cxnSpLocks/>
          </p:cNvCxnSpPr>
          <p:nvPr/>
        </p:nvCxnSpPr>
        <p:spPr>
          <a:xfrm flipV="1">
            <a:off x="612742" y="901966"/>
            <a:ext cx="10628222" cy="29962"/>
          </a:xfrm>
          <a:prstGeom prst="line">
            <a:avLst/>
          </a:prstGeom>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FF74471C-FE98-4A6B-84C1-BEA861064C65}"/>
              </a:ext>
            </a:extLst>
          </p:cNvPr>
          <p:cNvSpPr/>
          <p:nvPr/>
        </p:nvSpPr>
        <p:spPr>
          <a:xfrm>
            <a:off x="612742" y="939713"/>
            <a:ext cx="10559030" cy="1200329"/>
          </a:xfrm>
          <a:prstGeom prst="rect">
            <a:avLst/>
          </a:prstGeom>
        </p:spPr>
        <p:txBody>
          <a:bodyPr wrap="square">
            <a:spAutoFit/>
          </a:bodyPr>
          <a:lstStyle/>
          <a:p>
            <a:endParaRPr lang="en-US">
              <a:solidFill>
                <a:schemeClr val="bg1"/>
              </a:solidFill>
            </a:endParaRPr>
          </a:p>
          <a:p>
            <a:pPr marL="342900" indent="-342900">
              <a:buFont typeface="Arial" panose="020B0604020202020204" pitchFamily="34" charset="0"/>
              <a:buChar char="•"/>
            </a:pPr>
            <a:endParaRPr lang="en-US"/>
          </a:p>
          <a:p>
            <a:pPr lvl="1"/>
            <a:endParaRPr lang="en-US"/>
          </a:p>
          <a:p>
            <a:pPr marL="342900" indent="-342900">
              <a:buFont typeface="Arial" panose="020B0604020202020204" pitchFamily="34" charset="0"/>
              <a:buChar char="•"/>
            </a:pPr>
            <a:endParaRPr lang="en-US"/>
          </a:p>
        </p:txBody>
      </p:sp>
      <p:sp>
        <p:nvSpPr>
          <p:cNvPr id="23" name="Rectangle 22">
            <a:extLst>
              <a:ext uri="{FF2B5EF4-FFF2-40B4-BE49-F238E27FC236}">
                <a16:creationId xmlns:a16="http://schemas.microsoft.com/office/drawing/2014/main" id="{1DDE8727-10E3-4E23-B4D9-7DEF7BE6C1C6}"/>
              </a:ext>
            </a:extLst>
          </p:cNvPr>
          <p:cNvSpPr/>
          <p:nvPr/>
        </p:nvSpPr>
        <p:spPr>
          <a:xfrm>
            <a:off x="612742" y="939713"/>
            <a:ext cx="10559030" cy="3693319"/>
          </a:xfrm>
          <a:prstGeom prst="rect">
            <a:avLst/>
          </a:prstGeom>
        </p:spPr>
        <p:txBody>
          <a:bodyPr wrap="square">
            <a:spAutoFit/>
          </a:bodyPr>
          <a:lstStyle/>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To get more data in our training Dataset, we have to do the preprocessing work. In this step we collect </a:t>
            </a:r>
            <a:r>
              <a:rPr lang="en-US" err="1"/>
              <a:t>AirBnb’s</a:t>
            </a:r>
            <a:r>
              <a:rPr lang="en-US"/>
              <a:t> Last 12 Month’s Datasets and combine them.</a:t>
            </a:r>
          </a:p>
          <a:p>
            <a:endParaRPr lang="en-US"/>
          </a:p>
          <a:p>
            <a:pPr marL="285750" indent="-285750">
              <a:buFont typeface="Arial" panose="020B0604020202020204" pitchFamily="34" charset="0"/>
              <a:buChar char="•"/>
            </a:pPr>
            <a:r>
              <a:rPr lang="en-US"/>
              <a:t>To combine these listings, we take the November month’s Listings and add all into our training </a:t>
            </a:r>
            <a:r>
              <a:rPr lang="en-US" err="1"/>
              <a:t>DataSet</a:t>
            </a:r>
            <a:r>
              <a:rPr lang="en-US"/>
              <a:t>. Now, the October month’s listings will have a majority of them which are already present in November’s Data. So we only take the unique values in October which were not present in November (Properties which have been delisted / discontinued on Airbnb in October).</a:t>
            </a:r>
          </a:p>
          <a:p>
            <a:pPr marL="342900" indent="-342900">
              <a:buFont typeface="Arial" panose="020B0604020202020204" pitchFamily="34" charset="0"/>
              <a:buChar char="•"/>
            </a:pPr>
            <a:endParaRPr lang="en-US"/>
          </a:p>
          <a:p>
            <a:pPr marL="342900" indent="-342900">
              <a:buFont typeface="Arial" panose="020B0604020202020204" pitchFamily="34" charset="0"/>
              <a:buChar char="•"/>
            </a:pPr>
            <a:endParaRPr lang="en-US"/>
          </a:p>
          <a:p>
            <a:pPr marL="342900" indent="-342900">
              <a:buFont typeface="Arial" panose="020B0604020202020204" pitchFamily="34" charset="0"/>
              <a:buChar char="•"/>
            </a:pPr>
            <a:endParaRPr lang="en-US"/>
          </a:p>
          <a:p>
            <a:pPr lvl="1"/>
            <a:endParaRPr lang="en-US"/>
          </a:p>
          <a:p>
            <a:pPr marL="342900" indent="-342900">
              <a:buFont typeface="Arial" panose="020B0604020202020204" pitchFamily="34" charset="0"/>
              <a:buChar char="•"/>
            </a:pPr>
            <a:endParaRPr lang="en-US"/>
          </a:p>
        </p:txBody>
      </p:sp>
      <p:pic>
        <p:nvPicPr>
          <p:cNvPr id="28" name="Picture 6" descr="A screenshot of a computer&#10;&#10;Description generated with very high confidence">
            <a:extLst>
              <a:ext uri="{FF2B5EF4-FFF2-40B4-BE49-F238E27FC236}">
                <a16:creationId xmlns:a16="http://schemas.microsoft.com/office/drawing/2014/main" id="{A9DFFBA7-4CA4-4FE5-B290-5AF25EF2D5E1}"/>
              </a:ext>
            </a:extLst>
          </p:cNvPr>
          <p:cNvPicPr>
            <a:picLocks noChangeAspect="1"/>
          </p:cNvPicPr>
          <p:nvPr/>
        </p:nvPicPr>
        <p:blipFill rotWithShape="1">
          <a:blip r:embed="rId2"/>
          <a:srcRect l="29220" t="42230" r="26035" b="36314"/>
          <a:stretch/>
        </p:blipFill>
        <p:spPr>
          <a:xfrm>
            <a:off x="1020228" y="3258942"/>
            <a:ext cx="10663375" cy="30152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3034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1">
            <a:extLst>
              <a:ext uri="{FF2B5EF4-FFF2-40B4-BE49-F238E27FC236}">
                <a16:creationId xmlns:a16="http://schemas.microsoft.com/office/drawing/2014/main" id="{29290984-2993-423C-88EA-A0D740312FA9}"/>
              </a:ext>
            </a:extLst>
          </p:cNvPr>
          <p:cNvSpPr txBox="1">
            <a:spLocks/>
          </p:cNvSpPr>
          <p:nvPr/>
        </p:nvSpPr>
        <p:spPr>
          <a:xfrm>
            <a:off x="491504" y="103774"/>
            <a:ext cx="10749460" cy="828154"/>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r>
              <a:rPr lang="en-US" sz="4000"/>
              <a:t>Pre-Processing – Task 1</a:t>
            </a:r>
          </a:p>
        </p:txBody>
      </p:sp>
      <p:sp>
        <p:nvSpPr>
          <p:cNvPr id="65" name="Slide Number Placeholder 3">
            <a:extLst>
              <a:ext uri="{FF2B5EF4-FFF2-40B4-BE49-F238E27FC236}">
                <a16:creationId xmlns:a16="http://schemas.microsoft.com/office/drawing/2014/main" id="{1200DF20-F079-40AE-A75B-882AFC39FF0C}"/>
              </a:ext>
            </a:extLst>
          </p:cNvPr>
          <p:cNvSpPr txBox="1">
            <a:spLocks/>
          </p:cNvSpPr>
          <p:nvPr/>
        </p:nvSpPr>
        <p:spPr>
          <a:xfrm>
            <a:off x="12837674" y="6040485"/>
            <a:ext cx="425109"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defRPr/>
            </a:pPr>
            <a:fld id="{2465CFD4-9401-47B7-ADC2-1B0E4994DF73}" type="slidenum">
              <a:rPr lang="en-IN" sz="1199" smtClean="0">
                <a:solidFill>
                  <a:prstClr val="black">
                    <a:tint val="75000"/>
                  </a:prstClr>
                </a:solidFill>
                <a:latin typeface="Segoe UI" panose="020B0502040204020203" pitchFamily="34" charset="0"/>
                <a:cs typeface="Segoe UI" panose="020B0502040204020203" pitchFamily="34" charset="0"/>
              </a:rPr>
              <a:pPr algn="ctr" defTabSz="914400">
                <a:defRPr/>
              </a:pPr>
              <a:t>9</a:t>
            </a:fld>
            <a:endParaRPr lang="en-IN" sz="1199">
              <a:solidFill>
                <a:prstClr val="black">
                  <a:tint val="75000"/>
                </a:prstClr>
              </a:solidFill>
              <a:latin typeface="Segoe UI" panose="020B0502040204020203" pitchFamily="34"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6A5E114D-F002-41F5-BA18-9B580B796B75}"/>
              </a:ext>
            </a:extLst>
          </p:cNvPr>
          <p:cNvCxnSpPr>
            <a:cxnSpLocks/>
          </p:cNvCxnSpPr>
          <p:nvPr/>
        </p:nvCxnSpPr>
        <p:spPr>
          <a:xfrm flipV="1">
            <a:off x="612742" y="901966"/>
            <a:ext cx="10628222" cy="29962"/>
          </a:xfrm>
          <a:prstGeom prst="line">
            <a:avLst/>
          </a:prstGeom>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FF74471C-FE98-4A6B-84C1-BEA861064C65}"/>
              </a:ext>
            </a:extLst>
          </p:cNvPr>
          <p:cNvSpPr/>
          <p:nvPr/>
        </p:nvSpPr>
        <p:spPr>
          <a:xfrm>
            <a:off x="612742" y="939713"/>
            <a:ext cx="10559030" cy="1200329"/>
          </a:xfrm>
          <a:prstGeom prst="rect">
            <a:avLst/>
          </a:prstGeom>
        </p:spPr>
        <p:txBody>
          <a:bodyPr wrap="square">
            <a:spAutoFit/>
          </a:bodyPr>
          <a:lstStyle/>
          <a:p>
            <a:endParaRPr lang="en-US">
              <a:solidFill>
                <a:schemeClr val="bg1"/>
              </a:solidFill>
            </a:endParaRPr>
          </a:p>
          <a:p>
            <a:pPr marL="342900" indent="-342900">
              <a:buFont typeface="Arial" panose="020B0604020202020204" pitchFamily="34" charset="0"/>
              <a:buChar char="•"/>
            </a:pPr>
            <a:endParaRPr lang="en-US"/>
          </a:p>
          <a:p>
            <a:pPr lvl="1"/>
            <a:endParaRPr lang="en-US"/>
          </a:p>
          <a:p>
            <a:pPr marL="342900" indent="-342900">
              <a:buFont typeface="Arial" panose="020B0604020202020204" pitchFamily="34" charset="0"/>
              <a:buChar char="•"/>
            </a:pPr>
            <a:endParaRPr lang="en-US"/>
          </a:p>
        </p:txBody>
      </p:sp>
      <p:pic>
        <p:nvPicPr>
          <p:cNvPr id="3" name="Picture 2">
            <a:extLst>
              <a:ext uri="{FF2B5EF4-FFF2-40B4-BE49-F238E27FC236}">
                <a16:creationId xmlns:a16="http://schemas.microsoft.com/office/drawing/2014/main" id="{96839882-60BE-46B3-B5E2-823F56256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228" y="1096704"/>
            <a:ext cx="9777043" cy="3522430"/>
          </a:xfrm>
          <a:prstGeom prst="rect">
            <a:avLst/>
          </a:prstGeom>
        </p:spPr>
      </p:pic>
      <p:sp>
        <p:nvSpPr>
          <p:cNvPr id="10" name="TextBox 9">
            <a:extLst>
              <a:ext uri="{FF2B5EF4-FFF2-40B4-BE49-F238E27FC236}">
                <a16:creationId xmlns:a16="http://schemas.microsoft.com/office/drawing/2014/main" id="{F1CD849A-AB3C-40AF-9922-B96904D43525}"/>
              </a:ext>
            </a:extLst>
          </p:cNvPr>
          <p:cNvSpPr txBox="1"/>
          <p:nvPr/>
        </p:nvSpPr>
        <p:spPr>
          <a:xfrm>
            <a:off x="3180875" y="4888838"/>
            <a:ext cx="6466642" cy="369332"/>
          </a:xfrm>
          <a:prstGeom prst="rect">
            <a:avLst/>
          </a:prstGeom>
          <a:noFill/>
        </p:spPr>
        <p:txBody>
          <a:bodyPr wrap="none" rtlCol="0">
            <a:spAutoFit/>
          </a:bodyPr>
          <a:lstStyle/>
          <a:p>
            <a:r>
              <a:rPr lang="en-US"/>
              <a:t>Displaying loss in data per month after removing null pricing values</a:t>
            </a:r>
          </a:p>
        </p:txBody>
      </p:sp>
    </p:spTree>
    <p:extLst>
      <p:ext uri="{BB962C8B-B14F-4D97-AF65-F5344CB8AC3E}">
        <p14:creationId xmlns:p14="http://schemas.microsoft.com/office/powerpoint/2010/main" val="2645915785"/>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23</TotalTime>
  <Words>1038</Words>
  <Application>Microsoft Office PowerPoint</Application>
  <PresentationFormat>Widescreen</PresentationFormat>
  <Paragraphs>183</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Calibri Light</vt:lpstr>
      <vt:lpstr>Segoe UI</vt:lpstr>
      <vt:lpstr>Wingdings</vt:lpstr>
      <vt:lpstr>Retrospect</vt:lpstr>
      <vt:lpstr>Stay Recommendations Programming for Big Data Analytics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 BI Map Visual     </vt:lpstr>
      <vt:lpstr>Power BI Map Visual     </vt:lpstr>
      <vt:lpstr>Power BI Map Visual     </vt:lpstr>
      <vt:lpstr>Demo</vt:lpstr>
      <vt:lpstr>Demo</vt:lpstr>
      <vt:lpstr>Scalability in Production Environment      </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AIRBNB’s rating based on safety of neighbourhood</dc:title>
  <dc:creator>yash26rathod@gmail.com</dc:creator>
  <cp:lastModifiedBy>VISHNU THAKRAL</cp:lastModifiedBy>
  <cp:revision>6</cp:revision>
  <dcterms:created xsi:type="dcterms:W3CDTF">2019-12-11T16:43:51Z</dcterms:created>
  <dcterms:modified xsi:type="dcterms:W3CDTF">2019-12-20T17:27:46Z</dcterms:modified>
</cp:coreProperties>
</file>